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300" r:id="rId2"/>
    <p:sldId id="257" r:id="rId3"/>
    <p:sldId id="302" r:id="rId4"/>
    <p:sldId id="305" r:id="rId5"/>
    <p:sldId id="306" r:id="rId6"/>
    <p:sldId id="308" r:id="rId7"/>
    <p:sldId id="307" r:id="rId8"/>
    <p:sldId id="311" r:id="rId9"/>
    <p:sldId id="310" r:id="rId10"/>
    <p:sldId id="312" r:id="rId11"/>
  </p:sldIdLst>
  <p:sldSz cx="12192000" cy="6858000"/>
  <p:notesSz cx="12192000" cy="6858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8" roundtripDataSignature="AMtx7mg9GENbLux64uJ3OCtv6dVKV2DZ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D616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4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59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8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6905625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200"/>
              <a:t>‹Nº›</a:t>
            </a:fld>
            <a:endParaRPr sz="12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7"/>
          <p:cNvSpPr txBox="1">
            <a:spLocks noGrp="1"/>
          </p:cNvSpPr>
          <p:nvPr>
            <p:ph type="title"/>
          </p:nvPr>
        </p:nvSpPr>
        <p:spPr>
          <a:xfrm>
            <a:off x="554532" y="609676"/>
            <a:ext cx="10038537" cy="697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7"/>
          <p:cNvSpPr txBox="1">
            <a:spLocks noGrp="1"/>
          </p:cNvSpPr>
          <p:nvPr>
            <p:ph type="body" idx="1"/>
          </p:nvPr>
        </p:nvSpPr>
        <p:spPr>
          <a:xfrm>
            <a:off x="916939" y="1765757"/>
            <a:ext cx="10508615" cy="4740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7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7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7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53"/>
          <p:cNvSpPr txBox="1">
            <a:spLocks noGrp="1"/>
          </p:cNvSpPr>
          <p:nvPr>
            <p:ph type="title"/>
          </p:nvPr>
        </p:nvSpPr>
        <p:spPr>
          <a:xfrm>
            <a:off x="554532" y="609676"/>
            <a:ext cx="10038537" cy="697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53"/>
          <p:cNvSpPr txBox="1">
            <a:spLocks noGrp="1"/>
          </p:cNvSpPr>
          <p:nvPr>
            <p:ph type="body" idx="1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3"/>
          <p:cNvSpPr txBox="1">
            <a:spLocks noGrp="1"/>
          </p:cNvSpPr>
          <p:nvPr>
            <p:ph type="body" idx="2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53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53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53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54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54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4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5"/>
          <p:cNvSpPr txBox="1">
            <a:spLocks noGrp="1"/>
          </p:cNvSpPr>
          <p:nvPr>
            <p:ph type="title"/>
          </p:nvPr>
        </p:nvSpPr>
        <p:spPr>
          <a:xfrm>
            <a:off x="554532" y="609676"/>
            <a:ext cx="10038537" cy="697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5"/>
          <p:cNvSpPr txBox="1">
            <a:spLocks noGrp="1"/>
          </p:cNvSpPr>
          <p:nvPr>
            <p:ph type="body" idx="1"/>
          </p:nvPr>
        </p:nvSpPr>
        <p:spPr>
          <a:xfrm>
            <a:off x="916939" y="1765757"/>
            <a:ext cx="10508615" cy="4740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5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45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45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7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aniella.jofre@uchile.cl" TargetMode="External"/><Relationship Id="rId7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clm.cl/cineteca-online/balnearios-populares/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daniella.jofre@uchile.cl" TargetMode="External"/><Relationship Id="rId7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Google Shape;71;p1" title="27101091-4f5f-4d00-b4e4-1311c1ffdbe0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74506" y="1194986"/>
            <a:ext cx="7899918" cy="470107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69;p1"/>
          <p:cNvSpPr txBox="1">
            <a:spLocks/>
          </p:cNvSpPr>
          <p:nvPr/>
        </p:nvSpPr>
        <p:spPr>
          <a:xfrm>
            <a:off x="2446654" y="961720"/>
            <a:ext cx="7298700" cy="16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7325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0955" marR="5080" algn="ctr">
              <a:lnSpc>
                <a:spcPct val="70000"/>
              </a:lnSpc>
            </a:pPr>
            <a:r>
              <a:rPr lang="es-ES" b="1" dirty="0" smtClean="0">
                <a:solidFill>
                  <a:srgbClr val="FF66FF"/>
                </a:solidFill>
              </a:rPr>
              <a:t>Hacia una reflexión sobre memoria material y reparación histórica</a:t>
            </a:r>
            <a:endParaRPr lang="es-ES" sz="3800" b="1" dirty="0">
              <a:solidFill>
                <a:srgbClr val="FF66FF"/>
              </a:solidFill>
            </a:endParaRPr>
          </a:p>
        </p:txBody>
      </p:sp>
      <p:sp>
        <p:nvSpPr>
          <p:cNvPr id="7" name="Google Shape;68;p1"/>
          <p:cNvSpPr txBox="1"/>
          <p:nvPr/>
        </p:nvSpPr>
        <p:spPr>
          <a:xfrm>
            <a:off x="0" y="5105400"/>
            <a:ext cx="12115800" cy="1711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ctr" rtl="0">
              <a:lnSpc>
                <a:spcPct val="114799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2400" dirty="0" smtClean="0">
              <a:latin typeface="Calibri"/>
              <a:ea typeface="Calibri"/>
              <a:cs typeface="Calibri"/>
              <a:sym typeface="Calibri"/>
            </a:endParaRPr>
          </a:p>
          <a:p>
            <a:pPr marL="12700" marR="5080" lvl="0" indent="0" algn="ctr" rtl="0">
              <a:lnSpc>
                <a:spcPct val="114799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2400" dirty="0">
              <a:latin typeface="Calibri"/>
              <a:ea typeface="Calibri"/>
              <a:cs typeface="Calibri"/>
              <a:sym typeface="Calibri"/>
            </a:endParaRPr>
          </a:p>
          <a:p>
            <a:pPr marL="12700" marR="5080" lvl="0" indent="0" algn="ctr" rtl="0">
              <a:lnSpc>
                <a:spcPct val="1147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 err="1" smtClean="0">
                <a:latin typeface="Calibri"/>
                <a:ea typeface="Calibri"/>
                <a:cs typeface="Calibri"/>
                <a:sym typeface="Calibri"/>
              </a:rPr>
              <a:t>Daniella</a:t>
            </a:r>
            <a:r>
              <a:rPr lang="es-ES" sz="2400" b="1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400" b="1" dirty="0" err="1">
                <a:latin typeface="Calibri"/>
                <a:ea typeface="Calibri"/>
                <a:cs typeface="Calibri"/>
                <a:sym typeface="Calibri"/>
              </a:rPr>
              <a:t>Jofré</a:t>
            </a:r>
            <a:r>
              <a:rPr lang="es-ES" sz="24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400" b="1" dirty="0" smtClean="0">
                <a:latin typeface="Calibri"/>
                <a:ea typeface="Calibri"/>
                <a:cs typeface="Calibri"/>
                <a:sym typeface="Calibri"/>
              </a:rPr>
              <a:t>Poblete</a:t>
            </a:r>
          </a:p>
          <a:p>
            <a:pPr marL="12700" marR="5080" lvl="0" indent="0" algn="ctr" rtl="0">
              <a:lnSpc>
                <a:spcPct val="1147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u="sng" dirty="0" smtClean="0">
                <a:solidFill>
                  <a:srgbClr val="0462C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daniella.jofre@uchile.cl</a:t>
            </a:r>
            <a:endParaRPr sz="2400" u="sng" dirty="0">
              <a:solidFill>
                <a:srgbClr val="0462C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Perfil de egreso de la carrera de Antropologí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32" b="31105"/>
          <a:stretch/>
        </p:blipFill>
        <p:spPr bwMode="auto">
          <a:xfrm>
            <a:off x="0" y="216840"/>
            <a:ext cx="3394896" cy="946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1991" y="5643611"/>
            <a:ext cx="1019127" cy="117354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36907"/>
            <a:ext cx="3768119" cy="821094"/>
          </a:xfrm>
          <a:prstGeom prst="rect">
            <a:avLst/>
          </a:prstGeom>
        </p:spPr>
      </p:pic>
      <p:pic>
        <p:nvPicPr>
          <p:cNvPr id="1028" name="Picture 4" descr="https://facso.uchile.cl/dam/jcr:c9ac3af9-3526-4d59-ba81-fa1e2f6e57ff/logocs150bn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535" y="18358"/>
            <a:ext cx="2247465" cy="128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641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"/>
          <p:cNvSpPr txBox="1">
            <a:spLocks noGrp="1"/>
          </p:cNvSpPr>
          <p:nvPr>
            <p:ph type="title"/>
          </p:nvPr>
        </p:nvSpPr>
        <p:spPr>
          <a:xfrm>
            <a:off x="554532" y="609676"/>
            <a:ext cx="10038537" cy="697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rgbClr val="FF66FF"/>
                </a:solidFill>
              </a:rPr>
              <a:t>Introducción </a:t>
            </a:r>
            <a:endParaRPr dirty="0">
              <a:solidFill>
                <a:srgbClr val="FF66FF"/>
              </a:solidFill>
            </a:endParaRPr>
          </a:p>
        </p:txBody>
      </p:sp>
      <p:sp>
        <p:nvSpPr>
          <p:cNvPr id="77" name="Google Shape;77;p2"/>
          <p:cNvSpPr txBox="1">
            <a:spLocks noGrp="1"/>
          </p:cNvSpPr>
          <p:nvPr>
            <p:ph type="body" idx="1"/>
          </p:nvPr>
        </p:nvSpPr>
        <p:spPr>
          <a:xfrm>
            <a:off x="916939" y="1765757"/>
            <a:ext cx="4588121" cy="20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41300" lvl="0">
              <a:lnSpc>
                <a:spcPct val="110625"/>
              </a:lnSpc>
              <a:buClr>
                <a:schemeClr val="dk1"/>
              </a:buClr>
              <a:buSzPts val="2400"/>
              <a:buFont typeface="Arial"/>
              <a:buChar char="•"/>
            </a:pPr>
            <a:r>
              <a:rPr lang="es-ES" dirty="0" smtClean="0"/>
              <a:t>Proceso de Declaratoria </a:t>
            </a:r>
            <a:r>
              <a:rPr lang="es-ES" dirty="0"/>
              <a:t>del </a:t>
            </a:r>
            <a:r>
              <a:rPr lang="es-ES" dirty="0" smtClean="0"/>
              <a:t>Sitio </a:t>
            </a:r>
            <a:r>
              <a:rPr lang="es-ES" dirty="0"/>
              <a:t>de </a:t>
            </a:r>
            <a:r>
              <a:rPr lang="es-ES" dirty="0" smtClean="0"/>
              <a:t>Memoria </a:t>
            </a:r>
            <a:r>
              <a:rPr lang="es-ES" dirty="0"/>
              <a:t>y </a:t>
            </a:r>
            <a:r>
              <a:rPr lang="es-ES" dirty="0" smtClean="0"/>
              <a:t>Monumento Histórico </a:t>
            </a:r>
            <a:r>
              <a:rPr lang="es-ES" b="1" dirty="0" smtClean="0"/>
              <a:t>Ex Balneario Popular Las Machas de Arica</a:t>
            </a:r>
            <a:r>
              <a:rPr lang="es-ES" dirty="0" smtClean="0"/>
              <a:t>.</a:t>
            </a:r>
          </a:p>
          <a:p>
            <a:pPr marL="241300" lvl="0">
              <a:lnSpc>
                <a:spcPct val="110625"/>
              </a:lnSpc>
              <a:buClr>
                <a:schemeClr val="dk1"/>
              </a:buClr>
              <a:buSzPts val="2400"/>
              <a:buFont typeface="Arial"/>
              <a:buChar char="•"/>
            </a:pPr>
            <a:endParaRPr lang="es-ES" dirty="0"/>
          </a:p>
        </p:txBody>
      </p:sp>
      <p:pic>
        <p:nvPicPr>
          <p:cNvPr id="78" name="Google Shape;7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748284" cy="736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5466" y="5486399"/>
            <a:ext cx="1155652" cy="133075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5"/>
          <a:srcRect l="10417" t="21492" r="23890" b="5452"/>
          <a:stretch/>
        </p:blipFill>
        <p:spPr>
          <a:xfrm>
            <a:off x="1118024" y="3703713"/>
            <a:ext cx="3913543" cy="244806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866264" y="6236553"/>
            <a:ext cx="47820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6"/>
              </a:rPr>
              <a:t>https://www.cclm.cl/cineteca-online/balnearios-populares</a:t>
            </a:r>
            <a:r>
              <a:rPr lang="en-US" dirty="0" smtClean="0">
                <a:hlinkClick r:id="rId6"/>
              </a:rPr>
              <a:t>/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58322" y="1442885"/>
            <a:ext cx="5654351" cy="4240763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4529854" y="3698709"/>
            <a:ext cx="587827" cy="2999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66FF"/>
                </a:solidFill>
              </a:rPr>
              <a:t>Marco legal </a:t>
            </a:r>
            <a:r>
              <a:rPr lang="en-US" dirty="0" err="1" smtClean="0">
                <a:solidFill>
                  <a:srgbClr val="FF66FF"/>
                </a:solidFill>
              </a:rPr>
              <a:t>vigente</a:t>
            </a:r>
            <a:r>
              <a:rPr lang="en-US" dirty="0" smtClean="0">
                <a:solidFill>
                  <a:srgbClr val="FF66FF"/>
                </a:solidFill>
              </a:rPr>
              <a:t> </a:t>
            </a:r>
            <a:r>
              <a:rPr lang="en-US" dirty="0" err="1" smtClean="0">
                <a:solidFill>
                  <a:srgbClr val="FF66FF"/>
                </a:solidFill>
              </a:rPr>
              <a:t>en</a:t>
            </a:r>
            <a:r>
              <a:rPr lang="en-US" dirty="0" smtClean="0">
                <a:solidFill>
                  <a:srgbClr val="FF66FF"/>
                </a:solidFill>
              </a:rPr>
              <a:t> Chile</a:t>
            </a:r>
            <a:endParaRPr lang="en-US" dirty="0">
              <a:solidFill>
                <a:srgbClr val="FF66FF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16939" y="1765757"/>
            <a:ext cx="10508615" cy="3279872"/>
          </a:xfrm>
        </p:spPr>
        <p:txBody>
          <a:bodyPr/>
          <a:lstStyle/>
          <a:p>
            <a:pPr marL="12700" lvl="0" indent="0">
              <a:lnSpc>
                <a:spcPct val="110625"/>
              </a:lnSpc>
              <a:buClr>
                <a:schemeClr val="dk1"/>
              </a:buClr>
              <a:buSzPts val="2400"/>
            </a:pPr>
            <a:r>
              <a:rPr lang="es-ES" b="1" dirty="0" smtClean="0"/>
              <a:t>   Ley 17.288 de Monumentos Nacionales </a:t>
            </a:r>
          </a:p>
          <a:p>
            <a:pPr marL="12700" lvl="0" indent="0">
              <a:lnSpc>
                <a:spcPct val="110625"/>
              </a:lnSpc>
              <a:buClr>
                <a:schemeClr val="dk1"/>
              </a:buClr>
              <a:buSzPts val="2400"/>
            </a:pPr>
            <a:endParaRPr lang="es-ES" b="1" dirty="0"/>
          </a:p>
          <a:p>
            <a:pPr marL="12700" lvl="0" indent="0">
              <a:lnSpc>
                <a:spcPct val="110625"/>
              </a:lnSpc>
              <a:buClr>
                <a:schemeClr val="dk1"/>
              </a:buClr>
              <a:buSzPts val="2400"/>
            </a:pPr>
            <a:r>
              <a:rPr lang="es-ES" b="1" dirty="0" smtClean="0"/>
              <a:t>   TITULO III. De </a:t>
            </a:r>
            <a:r>
              <a:rPr lang="es-ES" b="1" dirty="0"/>
              <a:t>los Monumentos Históricos</a:t>
            </a:r>
          </a:p>
          <a:p>
            <a:pPr marL="241300" lvl="0">
              <a:lnSpc>
                <a:spcPct val="110625"/>
              </a:lnSpc>
              <a:buClr>
                <a:schemeClr val="dk1"/>
              </a:buClr>
              <a:buSzPts val="2400"/>
              <a:buFont typeface="Arial"/>
              <a:buChar char="•"/>
            </a:pPr>
            <a:endParaRPr lang="es-ES" dirty="0" smtClean="0"/>
          </a:p>
          <a:p>
            <a:pPr marL="241300" lvl="0">
              <a:lnSpc>
                <a:spcPct val="110625"/>
              </a:lnSpc>
              <a:buClr>
                <a:schemeClr val="dk1"/>
              </a:buClr>
              <a:buSzPts val="2400"/>
              <a:buFont typeface="Arial"/>
              <a:buChar char="•"/>
            </a:pPr>
            <a:r>
              <a:rPr lang="es-ES" b="1" dirty="0" smtClean="0"/>
              <a:t>Artículo </a:t>
            </a:r>
            <a:r>
              <a:rPr lang="es-ES" b="1" dirty="0"/>
              <a:t>9.°- </a:t>
            </a:r>
            <a:r>
              <a:rPr lang="es-ES" dirty="0"/>
              <a:t>Son Monumentos Históricos los lugares, ruinas, construcciones y objetos de propiedad fiscal, municipal o particular que por su calidad e interés histórico o artístico o por su antigüedad, sean declarados tales por decreto supremo, dictado a solicitud y previo acuerdo del Consejo</a:t>
            </a:r>
            <a:r>
              <a:rPr lang="es-ES" dirty="0" smtClean="0"/>
              <a:t>. </a:t>
            </a:r>
            <a:endParaRPr lang="en-US" dirty="0"/>
          </a:p>
        </p:txBody>
      </p:sp>
      <p:pic>
        <p:nvPicPr>
          <p:cNvPr id="6" name="Google Shape;78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748284" cy="736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5466" y="5486399"/>
            <a:ext cx="1155652" cy="133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163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16939" y="1765757"/>
            <a:ext cx="10508615" cy="3323987"/>
          </a:xfrm>
        </p:spPr>
        <p:txBody>
          <a:bodyPr/>
          <a:lstStyle/>
          <a:p>
            <a:pPr lvl="0"/>
            <a:r>
              <a:rPr lang="es-ES" b="1" dirty="0" smtClean="0"/>
              <a:t>   Ley </a:t>
            </a:r>
            <a:r>
              <a:rPr lang="es-ES" b="1" dirty="0"/>
              <a:t>17.288 de Monumentos Nacionales </a:t>
            </a:r>
          </a:p>
          <a:p>
            <a:endParaRPr lang="es-ES" dirty="0" smtClean="0"/>
          </a:p>
          <a:p>
            <a:r>
              <a:rPr lang="es-ES" b="1" dirty="0" smtClean="0"/>
              <a:t>   TITULO V.</a:t>
            </a:r>
            <a:r>
              <a:rPr lang="es-ES" dirty="0" smtClean="0"/>
              <a:t> </a:t>
            </a:r>
            <a:r>
              <a:rPr lang="es-ES" b="1" dirty="0" smtClean="0"/>
              <a:t>De los Monumentos Arqueológicos y Paleontológicos, de las Excavaciones e Investigaciones Científicas correspondientes.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endParaRPr lang="es-ES" dirty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s-ES" b="1" dirty="0" smtClean="0"/>
              <a:t>Artículo </a:t>
            </a:r>
            <a:r>
              <a:rPr lang="es-ES" b="1" dirty="0"/>
              <a:t>21.°- </a:t>
            </a:r>
            <a:r>
              <a:rPr lang="es-ES" dirty="0"/>
              <a:t>Por el solo ministerio de la ley, son Monumentos Arqueológicos de propiedad del Estado los lugares, ruinas, y yacimientos y piezas </a:t>
            </a:r>
            <a:r>
              <a:rPr lang="es-ES" dirty="0" err="1"/>
              <a:t>antropo</a:t>
            </a:r>
            <a:r>
              <a:rPr lang="es-ES" dirty="0"/>
              <a:t>-arqueológicas que existan sobre o bajo la superficie del territorio </a:t>
            </a:r>
            <a:r>
              <a:rPr lang="es-ES" dirty="0" smtClean="0"/>
              <a:t>nacional.</a:t>
            </a:r>
            <a:endParaRPr lang="es-ES" dirty="0"/>
          </a:p>
          <a:p>
            <a:endParaRPr lang="en-US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66FF"/>
                </a:solidFill>
              </a:rPr>
              <a:t>Marco legal </a:t>
            </a:r>
            <a:r>
              <a:rPr lang="en-US" dirty="0" err="1" smtClean="0">
                <a:solidFill>
                  <a:srgbClr val="FF66FF"/>
                </a:solidFill>
              </a:rPr>
              <a:t>vigente</a:t>
            </a:r>
            <a:r>
              <a:rPr lang="en-US" dirty="0" smtClean="0">
                <a:solidFill>
                  <a:srgbClr val="FF66FF"/>
                </a:solidFill>
              </a:rPr>
              <a:t> </a:t>
            </a:r>
            <a:r>
              <a:rPr lang="en-US" dirty="0" err="1" smtClean="0">
                <a:solidFill>
                  <a:srgbClr val="FF66FF"/>
                </a:solidFill>
              </a:rPr>
              <a:t>en</a:t>
            </a:r>
            <a:r>
              <a:rPr lang="en-US" dirty="0" smtClean="0">
                <a:solidFill>
                  <a:srgbClr val="FF66FF"/>
                </a:solidFill>
              </a:rPr>
              <a:t> Chile</a:t>
            </a:r>
            <a:endParaRPr lang="en-US" dirty="0">
              <a:solidFill>
                <a:srgbClr val="FF66FF"/>
              </a:solidFill>
            </a:endParaRPr>
          </a:p>
        </p:txBody>
      </p:sp>
      <p:pic>
        <p:nvPicPr>
          <p:cNvPr id="5" name="Google Shape;78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748284" cy="736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5466" y="5486399"/>
            <a:ext cx="1155652" cy="133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39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66FF"/>
                </a:solidFill>
              </a:rPr>
              <a:t>Definiendo</a:t>
            </a:r>
            <a:r>
              <a:rPr lang="en-US" dirty="0" smtClean="0">
                <a:solidFill>
                  <a:srgbClr val="FF66FF"/>
                </a:solidFill>
              </a:rPr>
              <a:t> </a:t>
            </a:r>
            <a:r>
              <a:rPr lang="en-US" dirty="0" err="1" smtClean="0">
                <a:solidFill>
                  <a:srgbClr val="FF66FF"/>
                </a:solidFill>
              </a:rPr>
              <a:t>los</a:t>
            </a:r>
            <a:r>
              <a:rPr lang="en-US" dirty="0" smtClean="0">
                <a:solidFill>
                  <a:srgbClr val="FF66FF"/>
                </a:solidFill>
              </a:rPr>
              <a:t> </a:t>
            </a:r>
            <a:r>
              <a:rPr lang="en-US" dirty="0" err="1">
                <a:solidFill>
                  <a:srgbClr val="FF66FF"/>
                </a:solidFill>
              </a:rPr>
              <a:t>S</a:t>
            </a:r>
            <a:r>
              <a:rPr lang="en-US" dirty="0" err="1" smtClean="0">
                <a:solidFill>
                  <a:srgbClr val="FF66FF"/>
                </a:solidFill>
              </a:rPr>
              <a:t>itios</a:t>
            </a:r>
            <a:r>
              <a:rPr lang="en-US" dirty="0" smtClean="0">
                <a:solidFill>
                  <a:srgbClr val="FF66FF"/>
                </a:solidFill>
              </a:rPr>
              <a:t> de </a:t>
            </a:r>
            <a:r>
              <a:rPr lang="en-US" dirty="0" err="1">
                <a:solidFill>
                  <a:srgbClr val="FF66FF"/>
                </a:solidFill>
              </a:rPr>
              <a:t>M</a:t>
            </a:r>
            <a:r>
              <a:rPr lang="en-US" dirty="0" err="1" smtClean="0">
                <a:solidFill>
                  <a:srgbClr val="FF66FF"/>
                </a:solidFill>
              </a:rPr>
              <a:t>emoria</a:t>
            </a:r>
            <a:endParaRPr lang="en-US" dirty="0">
              <a:solidFill>
                <a:srgbClr val="FF66FF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16939" y="1765757"/>
            <a:ext cx="10508615" cy="4801314"/>
          </a:xfrm>
        </p:spPr>
        <p:txBody>
          <a:bodyPr/>
          <a:lstStyle/>
          <a:p>
            <a:r>
              <a:rPr lang="es-ES_tradnl" b="1" dirty="0" smtClean="0"/>
              <a:t>   Propuesta </a:t>
            </a:r>
            <a:r>
              <a:rPr lang="es-ES_tradnl" b="1" dirty="0"/>
              <a:t>conceptual de orientación y directrices de </a:t>
            </a:r>
            <a:r>
              <a:rPr lang="es-ES_tradnl" b="1" dirty="0" smtClean="0"/>
              <a:t>trabajo</a:t>
            </a:r>
            <a:r>
              <a:rPr lang="en-US" dirty="0" smtClean="0"/>
              <a:t>, </a:t>
            </a:r>
            <a:r>
              <a:rPr lang="en-US" b="1" dirty="0" smtClean="0"/>
              <a:t>e</a:t>
            </a:r>
            <a:r>
              <a:rPr lang="es-ES_tradnl" b="1" dirty="0" smtClean="0"/>
              <a:t>laborada </a:t>
            </a:r>
            <a:r>
              <a:rPr lang="es-ES_tradnl" b="1" dirty="0"/>
              <a:t>por la </a:t>
            </a:r>
            <a:r>
              <a:rPr lang="es-ES_tradnl" b="1" dirty="0" smtClean="0"/>
              <a:t>por la Mesa </a:t>
            </a:r>
            <a:r>
              <a:rPr lang="es-ES_tradnl" b="1" dirty="0"/>
              <a:t>de Trabajo de Sitios de </a:t>
            </a:r>
            <a:r>
              <a:rPr lang="es-ES_tradnl" b="1" dirty="0" smtClean="0"/>
              <a:t>Memorias (2017)</a:t>
            </a:r>
            <a:endParaRPr lang="es-ES_tradnl" dirty="0" smtClean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s-ES_tradnl" dirty="0" smtClean="0"/>
              <a:t>En </a:t>
            </a:r>
            <a:r>
              <a:rPr lang="es-ES_tradnl" dirty="0"/>
              <a:t>relación con el concepto “sitio de memorias” es necesario señalar que éste </a:t>
            </a:r>
            <a:r>
              <a:rPr lang="es-ES_tradnl" dirty="0" smtClean="0"/>
              <a:t>ha sido </a:t>
            </a:r>
            <a:r>
              <a:rPr lang="es-ES_tradnl" dirty="0"/>
              <a:t>utilizado y legitimado por las organizaciones de derechos humanos para identificar los espacios recuperados y resignificados, donde se cometieron crímenes de lesa </a:t>
            </a:r>
            <a:r>
              <a:rPr lang="es-ES_tradnl" dirty="0" smtClean="0"/>
              <a:t>humanidad. 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s-MX" dirty="0"/>
              <a:t>Los sitios de memorias han sido definidos como espacios físicos donde se cometieron graves violaciones a los derechos humanos, o donde se resistieron o enfrentaron esas violaciones, o que por algún motivo las víctimas, sus familiares o las comunidades los asocian con esos acontecimientos, y que son utilizados para recuperar, repensar y transmitir procesos traumáticos, y/o para homenajear y reparar a las víctimas (IPPDH </a:t>
            </a:r>
            <a:r>
              <a:rPr lang="es-MX" dirty="0" smtClean="0"/>
              <a:t>– MERCOSUR, </a:t>
            </a:r>
            <a:r>
              <a:rPr lang="es-MX" dirty="0"/>
              <a:t>2012). </a:t>
            </a:r>
            <a:endParaRPr lang="en-US" dirty="0"/>
          </a:p>
          <a:p>
            <a:pPr marL="5715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Imagen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001" y="1878840"/>
            <a:ext cx="1262380" cy="126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LINEAMIENTOS DE MANEJO DE MONUMENTOS PÚBLIC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6775" y="469349"/>
            <a:ext cx="2038350" cy="115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oogle Shape;7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748284" cy="736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5466" y="5486399"/>
            <a:ext cx="1155652" cy="133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581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66FF"/>
                </a:solidFill>
              </a:rPr>
              <a:t>Definiendo</a:t>
            </a:r>
            <a:r>
              <a:rPr lang="en-US" dirty="0" smtClean="0">
                <a:solidFill>
                  <a:srgbClr val="FF66FF"/>
                </a:solidFill>
              </a:rPr>
              <a:t> </a:t>
            </a:r>
            <a:r>
              <a:rPr lang="en-US" dirty="0" err="1" smtClean="0">
                <a:solidFill>
                  <a:srgbClr val="FF66FF"/>
                </a:solidFill>
              </a:rPr>
              <a:t>los</a:t>
            </a:r>
            <a:r>
              <a:rPr lang="en-US" dirty="0" smtClean="0">
                <a:solidFill>
                  <a:srgbClr val="FF66FF"/>
                </a:solidFill>
              </a:rPr>
              <a:t> </a:t>
            </a:r>
            <a:r>
              <a:rPr lang="en-US" dirty="0" err="1">
                <a:solidFill>
                  <a:srgbClr val="FF66FF"/>
                </a:solidFill>
              </a:rPr>
              <a:t>S</a:t>
            </a:r>
            <a:r>
              <a:rPr lang="en-US" dirty="0" err="1" smtClean="0">
                <a:solidFill>
                  <a:srgbClr val="FF66FF"/>
                </a:solidFill>
              </a:rPr>
              <a:t>itios</a:t>
            </a:r>
            <a:r>
              <a:rPr lang="en-US" dirty="0" smtClean="0">
                <a:solidFill>
                  <a:srgbClr val="FF66FF"/>
                </a:solidFill>
              </a:rPr>
              <a:t> de </a:t>
            </a:r>
            <a:r>
              <a:rPr lang="en-US" dirty="0" err="1">
                <a:solidFill>
                  <a:srgbClr val="FF66FF"/>
                </a:solidFill>
              </a:rPr>
              <a:t>M</a:t>
            </a:r>
            <a:r>
              <a:rPr lang="en-US" dirty="0" err="1" smtClean="0">
                <a:solidFill>
                  <a:srgbClr val="FF66FF"/>
                </a:solidFill>
              </a:rPr>
              <a:t>emoria</a:t>
            </a:r>
            <a:endParaRPr lang="en-US" dirty="0">
              <a:solidFill>
                <a:srgbClr val="FF66FF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16939" y="1765757"/>
            <a:ext cx="10508615" cy="4062651"/>
          </a:xfrm>
        </p:spPr>
        <p:txBody>
          <a:bodyPr/>
          <a:lstStyle/>
          <a:p>
            <a:r>
              <a:rPr lang="es-ES_tradnl" b="1" dirty="0" smtClean="0"/>
              <a:t>   Propuesta </a:t>
            </a:r>
            <a:r>
              <a:rPr lang="es-ES_tradnl" b="1" dirty="0"/>
              <a:t>conceptual de orientación y directrices de </a:t>
            </a:r>
            <a:r>
              <a:rPr lang="es-ES_tradnl" b="1" dirty="0" smtClean="0"/>
              <a:t>trabajo </a:t>
            </a:r>
            <a:r>
              <a:rPr lang="en-US" b="1" dirty="0"/>
              <a:t>e</a:t>
            </a:r>
            <a:r>
              <a:rPr lang="es-ES_tradnl" b="1" dirty="0"/>
              <a:t>laborada por la por la Mesa de Trabajo de Sitios de Memorias (2017</a:t>
            </a:r>
            <a:r>
              <a:rPr lang="es-ES_tradnl" b="1" dirty="0" smtClean="0"/>
              <a:t>)</a:t>
            </a:r>
          </a:p>
          <a:p>
            <a:endParaRPr lang="es-ES_tradnl" b="1" dirty="0"/>
          </a:p>
          <a:p>
            <a:r>
              <a:rPr lang="es-ES_tradnl" dirty="0" smtClean="0"/>
              <a:t>	Otras categorías relacionadas, aparte de los Sitios de Memoria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b="1" dirty="0" err="1" smtClean="0"/>
              <a:t>Lugares</a:t>
            </a:r>
            <a:r>
              <a:rPr lang="en-US" b="1" dirty="0" smtClean="0"/>
              <a:t> de </a:t>
            </a:r>
            <a:r>
              <a:rPr lang="en-US" b="1" dirty="0" err="1"/>
              <a:t>M</a:t>
            </a:r>
            <a:r>
              <a:rPr lang="en-US" b="1" dirty="0" err="1" smtClean="0"/>
              <a:t>emoria</a:t>
            </a:r>
            <a:r>
              <a:rPr lang="en-US" b="1" dirty="0" smtClean="0"/>
              <a:t>: </a:t>
            </a:r>
            <a:r>
              <a:rPr lang="en-US" dirty="0" err="1" smtClean="0"/>
              <a:t>paisajes</a:t>
            </a:r>
            <a:r>
              <a:rPr lang="en-US" dirty="0" smtClean="0"/>
              <a:t> </a:t>
            </a:r>
            <a:r>
              <a:rPr lang="en-US" dirty="0" err="1" smtClean="0"/>
              <a:t>culturales</a:t>
            </a:r>
            <a:r>
              <a:rPr lang="en-US" dirty="0" smtClean="0"/>
              <a:t>, </a:t>
            </a:r>
            <a:r>
              <a:rPr lang="en-US" dirty="0" err="1" smtClean="0"/>
              <a:t>herencia</a:t>
            </a:r>
            <a:r>
              <a:rPr lang="en-US" dirty="0" smtClean="0"/>
              <a:t> patrimonial, etc.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s-ES_tradnl" b="1" dirty="0" smtClean="0"/>
              <a:t>Memoriales y Documentos </a:t>
            </a:r>
            <a:r>
              <a:rPr lang="es-ES_tradnl" b="1" dirty="0"/>
              <a:t>C</a:t>
            </a:r>
            <a:r>
              <a:rPr lang="es-ES_tradnl" b="1" dirty="0" smtClean="0"/>
              <a:t>onmemorativos: </a:t>
            </a:r>
            <a:r>
              <a:rPr lang="es-ES_tradnl" dirty="0" smtClean="0"/>
              <a:t>placas, animitas, etc.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s-ES_tradnl" b="1" dirty="0" smtClean="0"/>
              <a:t>Objetos de Memoria: </a:t>
            </a:r>
            <a:r>
              <a:rPr lang="es-ES_tradnl" dirty="0" smtClean="0"/>
              <a:t>elementos materiales cotidianos, materialidad gráfica.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s-ES_tradnl" b="1" dirty="0" smtClean="0"/>
              <a:t>Material Documental: </a:t>
            </a:r>
            <a:r>
              <a:rPr lang="es-ES_tradnl" dirty="0" smtClean="0"/>
              <a:t>archivos, colecciones, etc</a:t>
            </a:r>
            <a:r>
              <a:rPr lang="es-ES_tradnl" dirty="0"/>
              <a:t>.</a:t>
            </a:r>
            <a:endParaRPr lang="es-ES_tradnl" dirty="0" smtClean="0"/>
          </a:p>
          <a:p>
            <a:endParaRPr lang="en-US" dirty="0"/>
          </a:p>
          <a:p>
            <a:r>
              <a:rPr lang="es-ES_tradnl" dirty="0"/>
              <a:t> </a:t>
            </a:r>
            <a:endParaRPr lang="en-US" dirty="0"/>
          </a:p>
        </p:txBody>
      </p:sp>
      <p:pic>
        <p:nvPicPr>
          <p:cNvPr id="6" name="Google Shape;78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748284" cy="736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5466" y="5486399"/>
            <a:ext cx="1155652" cy="1330751"/>
          </a:xfrm>
          <a:prstGeom prst="rect">
            <a:avLst/>
          </a:prstGeom>
        </p:spPr>
      </p:pic>
      <p:pic>
        <p:nvPicPr>
          <p:cNvPr id="8" name="Picture 2" descr="LINEAMIENTOS DE MANEJO DE MONUMENTOS PÚBLICO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6775" y="469349"/>
            <a:ext cx="2038350" cy="115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4276" y="1762202"/>
            <a:ext cx="1262380" cy="1266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4225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66FF"/>
                </a:solidFill>
              </a:rPr>
              <a:t>Aportes</a:t>
            </a:r>
            <a:r>
              <a:rPr lang="en-US" dirty="0" smtClean="0">
                <a:solidFill>
                  <a:srgbClr val="FF66FF"/>
                </a:solidFill>
              </a:rPr>
              <a:t> de la </a:t>
            </a:r>
            <a:r>
              <a:rPr lang="en-US" dirty="0" err="1" smtClean="0">
                <a:solidFill>
                  <a:srgbClr val="FF66FF"/>
                </a:solidFill>
              </a:rPr>
              <a:t>arqueología</a:t>
            </a:r>
            <a:r>
              <a:rPr lang="en-US" dirty="0" smtClean="0">
                <a:solidFill>
                  <a:srgbClr val="FF66FF"/>
                </a:solidFill>
              </a:rPr>
              <a:t> </a:t>
            </a:r>
            <a:r>
              <a:rPr lang="en-US" dirty="0" err="1" smtClean="0">
                <a:solidFill>
                  <a:srgbClr val="FF66FF"/>
                </a:solidFill>
              </a:rPr>
              <a:t>histórica</a:t>
            </a:r>
            <a:endParaRPr lang="en-US" dirty="0">
              <a:solidFill>
                <a:srgbClr val="FF66FF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16940" y="1765757"/>
            <a:ext cx="4634774" cy="4801314"/>
          </a:xfrm>
        </p:spPr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r>
              <a:rPr lang="es-ES" b="1" dirty="0" smtClean="0"/>
              <a:t>Según </a:t>
            </a:r>
            <a:r>
              <a:rPr lang="es-ES" b="1" dirty="0" err="1" smtClean="0"/>
              <a:t>Orser</a:t>
            </a:r>
            <a:r>
              <a:rPr lang="es-ES" b="1" dirty="0" smtClean="0"/>
              <a:t> (2000), la arqueología histórica</a:t>
            </a:r>
            <a:r>
              <a:rPr lang="es-ES" dirty="0" smtClean="0"/>
              <a:t> es el </a:t>
            </a:r>
            <a:r>
              <a:rPr lang="es-ES" dirty="0"/>
              <a:t>estudio arqueológico de los aspectos materiales en términos </a:t>
            </a:r>
            <a:r>
              <a:rPr lang="es-ES" dirty="0" smtClean="0"/>
              <a:t>históricos, </a:t>
            </a:r>
            <a:r>
              <a:rPr lang="en-US" dirty="0" err="1" smtClean="0"/>
              <a:t>culturales</a:t>
            </a:r>
            <a:r>
              <a:rPr lang="en-US" dirty="0" smtClean="0"/>
              <a:t> </a:t>
            </a:r>
            <a:r>
              <a:rPr lang="en-US" dirty="0"/>
              <a:t>y </a:t>
            </a:r>
            <a:r>
              <a:rPr lang="en-US" dirty="0" err="1"/>
              <a:t>sociales</a:t>
            </a:r>
            <a:r>
              <a:rPr lang="en-US" dirty="0"/>
              <a:t> </a:t>
            </a:r>
            <a:r>
              <a:rPr lang="en-US" dirty="0" err="1"/>
              <a:t>concretos</a:t>
            </a:r>
            <a:r>
              <a:rPr lang="en-US" dirty="0" smtClean="0"/>
              <a:t>, que </a:t>
            </a:r>
            <a:r>
              <a:rPr lang="en-US" dirty="0" err="1" smtClean="0"/>
              <a:t>dieron</a:t>
            </a:r>
            <a:r>
              <a:rPr lang="en-US" dirty="0" smtClean="0"/>
              <a:t> </a:t>
            </a:r>
            <a:r>
              <a:rPr lang="en-US" dirty="0" err="1" smtClean="0"/>
              <a:t>lugar</a:t>
            </a:r>
            <a:r>
              <a:rPr lang="en-US" dirty="0" smtClean="0"/>
              <a:t> a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sociedad</a:t>
            </a:r>
            <a:r>
              <a:rPr lang="en-US" dirty="0" smtClean="0"/>
              <a:t> </a:t>
            </a:r>
            <a:r>
              <a:rPr lang="en-US" dirty="0" err="1" smtClean="0"/>
              <a:t>moderna</a:t>
            </a:r>
            <a:r>
              <a:rPr lang="en-US" dirty="0" smtClean="0"/>
              <a:t>.</a:t>
            </a:r>
          </a:p>
          <a:p>
            <a:pPr marL="571500" lvl="0" indent="-342900">
              <a:buFont typeface="Arial" panose="020B0604020202020204" pitchFamily="34" charset="0"/>
              <a:buChar char="•"/>
            </a:pPr>
            <a:r>
              <a:rPr lang="es-ES" dirty="0"/>
              <a:t>Entendiendo a la </a:t>
            </a:r>
            <a:r>
              <a:rPr lang="es-ES" b="1" dirty="0"/>
              <a:t>arqueología como una disciplina que se especializa en interpretar y comunicar el pasado </a:t>
            </a:r>
            <a:r>
              <a:rPr lang="es-ES" dirty="0"/>
              <a:t>a través del estudio de restos materiales de las sociedades </a:t>
            </a:r>
            <a:r>
              <a:rPr lang="es-ES" dirty="0" smtClean="0"/>
              <a:t>humanas.</a:t>
            </a:r>
            <a:endParaRPr lang="en-US" dirty="0"/>
          </a:p>
        </p:txBody>
      </p:sp>
      <p:pic>
        <p:nvPicPr>
          <p:cNvPr id="4" name="Google Shape;78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748284" cy="736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5466" y="5486399"/>
            <a:ext cx="1155652" cy="133075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7988" y="1690211"/>
            <a:ext cx="4875081" cy="3584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382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66FF"/>
                </a:solidFill>
              </a:rPr>
              <a:t>Memoria</a:t>
            </a:r>
            <a:r>
              <a:rPr lang="en-US" dirty="0" smtClean="0">
                <a:solidFill>
                  <a:srgbClr val="FF66FF"/>
                </a:solidFill>
              </a:rPr>
              <a:t> y </a:t>
            </a:r>
            <a:r>
              <a:rPr lang="en-US" dirty="0" err="1">
                <a:solidFill>
                  <a:srgbClr val="FF66FF"/>
                </a:solidFill>
              </a:rPr>
              <a:t>r</a:t>
            </a:r>
            <a:r>
              <a:rPr lang="en-US" dirty="0" err="1" smtClean="0">
                <a:solidFill>
                  <a:srgbClr val="FF66FF"/>
                </a:solidFill>
              </a:rPr>
              <a:t>eparación</a:t>
            </a:r>
            <a:r>
              <a:rPr lang="en-US" dirty="0" smtClean="0">
                <a:solidFill>
                  <a:srgbClr val="FF66FF"/>
                </a:solidFill>
              </a:rPr>
              <a:t> </a:t>
            </a:r>
            <a:endParaRPr lang="en-US" dirty="0">
              <a:solidFill>
                <a:srgbClr val="FF66FF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16940" y="1765757"/>
            <a:ext cx="10429084" cy="4509824"/>
          </a:xfrm>
        </p:spPr>
        <p:txBody>
          <a:bodyPr/>
          <a:lstStyle/>
          <a:p>
            <a:pPr marL="12700" indent="0">
              <a:lnSpc>
                <a:spcPct val="110625"/>
              </a:lnSpc>
              <a:buClr>
                <a:schemeClr val="dk1"/>
              </a:buClr>
              <a:buSzPts val="2400"/>
            </a:pPr>
            <a:r>
              <a:rPr lang="es-ES" dirty="0" smtClean="0"/>
              <a:t>Concluyendo con lo </a:t>
            </a:r>
            <a:r>
              <a:rPr lang="es-ES" dirty="0"/>
              <a:t>anterior</a:t>
            </a:r>
            <a:r>
              <a:rPr lang="es-ES" dirty="0" smtClean="0"/>
              <a:t>, siguiendo a López (2009</a:t>
            </a:r>
            <a:r>
              <a:rPr lang="es-ES" dirty="0"/>
              <a:t>, 2010, 2013</a:t>
            </a:r>
            <a:r>
              <a:rPr lang="es-ES" dirty="0" smtClean="0"/>
              <a:t>), </a:t>
            </a:r>
            <a:r>
              <a:rPr lang="es-ES" b="1" dirty="0"/>
              <a:t>los sitios de memorias pueden ser sometidos a diversos usos</a:t>
            </a:r>
            <a:r>
              <a:rPr lang="es-ES" dirty="0"/>
              <a:t>: </a:t>
            </a:r>
            <a:endParaRPr lang="es-ES" dirty="0" smtClean="0"/>
          </a:p>
          <a:p>
            <a:pPr marL="12700" indent="0">
              <a:lnSpc>
                <a:spcPct val="110625"/>
              </a:lnSpc>
              <a:buClr>
                <a:schemeClr val="dk1"/>
              </a:buClr>
              <a:buSzPts val="2400"/>
            </a:pPr>
            <a:endParaRPr lang="es-ES" dirty="0" smtClean="0"/>
          </a:p>
          <a:p>
            <a:pPr marL="355600" indent="-342900">
              <a:lnSpc>
                <a:spcPct val="110625"/>
              </a:lnSpc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s-ES" dirty="0" smtClean="0"/>
              <a:t>Como </a:t>
            </a:r>
            <a:r>
              <a:rPr lang="es-ES" dirty="0"/>
              <a:t>recurso para el conocimiento histórico en su condición de vestigio y </a:t>
            </a:r>
            <a:r>
              <a:rPr lang="es-ES" dirty="0" smtClean="0"/>
              <a:t>testimonio</a:t>
            </a:r>
            <a:r>
              <a:rPr lang="es-ES" dirty="0"/>
              <a:t>.</a:t>
            </a:r>
            <a:endParaRPr lang="es-ES" dirty="0" smtClean="0"/>
          </a:p>
          <a:p>
            <a:pPr marL="355600" indent="-342900">
              <a:lnSpc>
                <a:spcPct val="110625"/>
              </a:lnSpc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s-ES" dirty="0"/>
              <a:t>C</a:t>
            </a:r>
            <a:r>
              <a:rPr lang="es-ES" dirty="0" smtClean="0"/>
              <a:t>omo </a:t>
            </a:r>
            <a:r>
              <a:rPr lang="es-ES" dirty="0"/>
              <a:t>espacio para la reparación </a:t>
            </a:r>
            <a:r>
              <a:rPr lang="es-ES" dirty="0" smtClean="0"/>
              <a:t>simbólica. </a:t>
            </a:r>
          </a:p>
          <a:p>
            <a:pPr marL="355600" indent="-342900">
              <a:lnSpc>
                <a:spcPct val="110625"/>
              </a:lnSpc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s-ES" dirty="0"/>
              <a:t>C</a:t>
            </a:r>
            <a:r>
              <a:rPr lang="es-ES" dirty="0" smtClean="0"/>
              <a:t>omo </a:t>
            </a:r>
            <a:r>
              <a:rPr lang="es-ES" dirty="0"/>
              <a:t>recurso educativo y escenario para la crítica de las condiciones del presente, desde las memorias que le dan sentido al </a:t>
            </a:r>
            <a:r>
              <a:rPr lang="es-ES" dirty="0" smtClean="0"/>
              <a:t>lugar. </a:t>
            </a:r>
          </a:p>
          <a:p>
            <a:pPr marL="12700" indent="0">
              <a:lnSpc>
                <a:spcPct val="110625"/>
              </a:lnSpc>
              <a:buClr>
                <a:schemeClr val="dk1"/>
              </a:buClr>
              <a:buSzPts val="2400"/>
            </a:pPr>
            <a:endParaRPr lang="es-MX" dirty="0" smtClean="0"/>
          </a:p>
          <a:p>
            <a:pPr marL="355600" indent="-342900">
              <a:lnSpc>
                <a:spcPct val="110625"/>
              </a:lnSpc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355600" indent="-342900">
              <a:lnSpc>
                <a:spcPct val="110625"/>
              </a:lnSpc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Google Shape;78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748284" cy="736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5466" y="5486399"/>
            <a:ext cx="1155652" cy="133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503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66FF"/>
                </a:solidFill>
              </a:rPr>
              <a:t>Memoria</a:t>
            </a:r>
            <a:r>
              <a:rPr lang="en-US" dirty="0" smtClean="0">
                <a:solidFill>
                  <a:srgbClr val="FF66FF"/>
                </a:solidFill>
              </a:rPr>
              <a:t> y </a:t>
            </a:r>
            <a:r>
              <a:rPr lang="en-US" dirty="0" err="1">
                <a:solidFill>
                  <a:srgbClr val="FF66FF"/>
                </a:solidFill>
              </a:rPr>
              <a:t>r</a:t>
            </a:r>
            <a:r>
              <a:rPr lang="en-US" dirty="0" err="1" smtClean="0">
                <a:solidFill>
                  <a:srgbClr val="FF66FF"/>
                </a:solidFill>
              </a:rPr>
              <a:t>eparación</a:t>
            </a:r>
            <a:r>
              <a:rPr lang="en-US" dirty="0" smtClean="0">
                <a:solidFill>
                  <a:srgbClr val="FF66FF"/>
                </a:solidFill>
              </a:rPr>
              <a:t> </a:t>
            </a:r>
            <a:endParaRPr lang="en-US" dirty="0">
              <a:solidFill>
                <a:srgbClr val="FF66FF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16940" y="1765757"/>
            <a:ext cx="10429084" cy="4509824"/>
          </a:xfrm>
        </p:spPr>
        <p:txBody>
          <a:bodyPr/>
          <a:lstStyle/>
          <a:p>
            <a:pPr marL="241300">
              <a:lnSpc>
                <a:spcPct val="110625"/>
              </a:lnSpc>
              <a:buClr>
                <a:schemeClr val="dk1"/>
              </a:buClr>
              <a:buSzPts val="2400"/>
              <a:buFont typeface="Arial"/>
              <a:buChar char="•"/>
            </a:pPr>
            <a:r>
              <a:rPr lang="es-MX" dirty="0"/>
              <a:t>En síntesis, un sitio de </a:t>
            </a:r>
            <a:r>
              <a:rPr lang="es-MX" dirty="0" smtClean="0"/>
              <a:t>memoria </a:t>
            </a:r>
            <a:r>
              <a:rPr lang="es-MX" dirty="0"/>
              <a:t>es un espacio donde se cometieron violaciones a los derechos humanos, que hoy son relevantes socialmente pues se encuentran </a:t>
            </a:r>
            <a:r>
              <a:rPr lang="es-MX" b="1" dirty="0"/>
              <a:t>asociados a una comunidad que lo reclama como testimonio </a:t>
            </a:r>
            <a:r>
              <a:rPr lang="es-MX" dirty="0"/>
              <a:t>de las injusticias y los crímenes del pasado, movilizando procesos de </a:t>
            </a:r>
            <a:r>
              <a:rPr lang="es-MX" dirty="0" err="1"/>
              <a:t>resignificación</a:t>
            </a:r>
            <a:r>
              <a:rPr lang="es-MX" dirty="0"/>
              <a:t>, reapropiación y recuperación de la memoria y finalmente reflexión crítica respecto del </a:t>
            </a:r>
            <a:r>
              <a:rPr lang="es-MX" dirty="0" smtClean="0"/>
              <a:t>presente.</a:t>
            </a:r>
          </a:p>
          <a:p>
            <a:pPr marL="241300">
              <a:lnSpc>
                <a:spcPct val="110625"/>
              </a:lnSpc>
              <a:buClr>
                <a:schemeClr val="dk1"/>
              </a:buClr>
              <a:buSzPts val="2400"/>
              <a:buFont typeface="Arial"/>
              <a:buChar char="•"/>
            </a:pPr>
            <a:endParaRPr lang="es-MX" dirty="0" smtClean="0"/>
          </a:p>
          <a:p>
            <a:pPr marL="241300">
              <a:lnSpc>
                <a:spcPct val="110625"/>
              </a:lnSpc>
              <a:buClr>
                <a:schemeClr val="dk1"/>
              </a:buClr>
              <a:buSzPts val="2400"/>
              <a:buFont typeface="Arial"/>
              <a:buChar char="•"/>
            </a:pPr>
            <a:r>
              <a:rPr lang="es-MX" dirty="0" smtClean="0"/>
              <a:t>Se </a:t>
            </a:r>
            <a:r>
              <a:rPr lang="es-MX" dirty="0"/>
              <a:t>trata </a:t>
            </a:r>
            <a:r>
              <a:rPr lang="es-MX" b="1" dirty="0"/>
              <a:t>de un espacio vivido, dotado de sentidos y memorias múltiples que posee gran impacto sensorial y capacidad evocativa del pasado reciente</a:t>
            </a:r>
            <a:r>
              <a:rPr lang="es-MX" dirty="0"/>
              <a:t>.</a:t>
            </a:r>
          </a:p>
          <a:p>
            <a:pPr marL="241300">
              <a:lnSpc>
                <a:spcPct val="110625"/>
              </a:lnSpc>
              <a:buClr>
                <a:schemeClr val="dk1"/>
              </a:buClr>
              <a:buSzPts val="2400"/>
              <a:buFont typeface="Arial"/>
              <a:buChar char="•"/>
            </a:pPr>
            <a:endParaRPr lang="es-MX" dirty="0" smtClean="0"/>
          </a:p>
          <a:p>
            <a:pPr marL="241300">
              <a:lnSpc>
                <a:spcPct val="110625"/>
              </a:lnSpc>
              <a:buClr>
                <a:schemeClr val="dk1"/>
              </a:buClr>
              <a:buSzPts val="2400"/>
              <a:buFont typeface="Arial"/>
              <a:buChar char="•"/>
            </a:pPr>
            <a:endParaRPr lang="es-MX" dirty="0"/>
          </a:p>
          <a:p>
            <a:pPr marL="241300">
              <a:lnSpc>
                <a:spcPct val="110625"/>
              </a:lnSpc>
              <a:buClr>
                <a:schemeClr val="dk1"/>
              </a:buClr>
              <a:buSzPts val="2400"/>
              <a:buFont typeface="Arial"/>
              <a:buChar char="•"/>
            </a:pPr>
            <a:endParaRPr lang="en-US" dirty="0"/>
          </a:p>
        </p:txBody>
      </p:sp>
      <p:pic>
        <p:nvPicPr>
          <p:cNvPr id="4" name="Google Shape;78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748284" cy="736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5466" y="5486399"/>
            <a:ext cx="1155652" cy="133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289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Google Shape;71;p1" title="27101091-4f5f-4d00-b4e4-1311c1ffdbe0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74506" y="1194986"/>
            <a:ext cx="7899918" cy="470107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69;p1"/>
          <p:cNvSpPr txBox="1">
            <a:spLocks/>
          </p:cNvSpPr>
          <p:nvPr/>
        </p:nvSpPr>
        <p:spPr>
          <a:xfrm>
            <a:off x="2446654" y="961720"/>
            <a:ext cx="7298700" cy="16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7325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0955" marR="5080" algn="ctr">
              <a:lnSpc>
                <a:spcPct val="70000"/>
              </a:lnSpc>
            </a:pPr>
            <a:r>
              <a:rPr lang="es-ES" b="1" dirty="0" smtClean="0">
                <a:solidFill>
                  <a:srgbClr val="FF66FF"/>
                </a:solidFill>
              </a:rPr>
              <a:t>Hacia una reflexión sobre memoria material y reparación histórica</a:t>
            </a:r>
            <a:endParaRPr lang="es-ES" sz="3800" b="1" dirty="0">
              <a:solidFill>
                <a:srgbClr val="FF66FF"/>
              </a:solidFill>
            </a:endParaRPr>
          </a:p>
        </p:txBody>
      </p:sp>
      <p:sp>
        <p:nvSpPr>
          <p:cNvPr id="7" name="Google Shape;68;p1"/>
          <p:cNvSpPr txBox="1"/>
          <p:nvPr/>
        </p:nvSpPr>
        <p:spPr>
          <a:xfrm>
            <a:off x="0" y="5105400"/>
            <a:ext cx="12115800" cy="1711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ctr" rtl="0">
              <a:lnSpc>
                <a:spcPct val="114799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2400" dirty="0" smtClean="0">
              <a:latin typeface="Calibri"/>
              <a:ea typeface="Calibri"/>
              <a:cs typeface="Calibri"/>
              <a:sym typeface="Calibri"/>
            </a:endParaRPr>
          </a:p>
          <a:p>
            <a:pPr marL="12700" marR="5080" lvl="0" indent="0" algn="ctr" rtl="0">
              <a:lnSpc>
                <a:spcPct val="114799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2400" dirty="0">
              <a:latin typeface="Calibri"/>
              <a:ea typeface="Calibri"/>
              <a:cs typeface="Calibri"/>
              <a:sym typeface="Calibri"/>
            </a:endParaRPr>
          </a:p>
          <a:p>
            <a:pPr marL="12700" marR="5080" lvl="0" indent="0" algn="ctr" rtl="0">
              <a:lnSpc>
                <a:spcPct val="1147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 err="1" smtClean="0">
                <a:latin typeface="Calibri"/>
                <a:ea typeface="Calibri"/>
                <a:cs typeface="Calibri"/>
                <a:sym typeface="Calibri"/>
              </a:rPr>
              <a:t>Daniella</a:t>
            </a:r>
            <a:r>
              <a:rPr lang="es-ES" sz="2400" b="1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400" b="1" dirty="0" err="1">
                <a:latin typeface="Calibri"/>
                <a:ea typeface="Calibri"/>
                <a:cs typeface="Calibri"/>
                <a:sym typeface="Calibri"/>
              </a:rPr>
              <a:t>Jofré</a:t>
            </a:r>
            <a:r>
              <a:rPr lang="es-ES" sz="24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400" b="1" dirty="0" smtClean="0">
                <a:latin typeface="Calibri"/>
                <a:ea typeface="Calibri"/>
                <a:cs typeface="Calibri"/>
                <a:sym typeface="Calibri"/>
              </a:rPr>
              <a:t>Poblete</a:t>
            </a:r>
          </a:p>
          <a:p>
            <a:pPr marL="12700" marR="5080" lvl="0" indent="0" algn="ctr" rtl="0">
              <a:lnSpc>
                <a:spcPct val="1147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u="sng" dirty="0" smtClean="0">
                <a:solidFill>
                  <a:srgbClr val="0462C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daniella.jofre@uchile.cl</a:t>
            </a:r>
            <a:endParaRPr sz="2400" u="sng" dirty="0">
              <a:solidFill>
                <a:srgbClr val="0462C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Perfil de egreso de la carrera de Antropologí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32" b="31105"/>
          <a:stretch/>
        </p:blipFill>
        <p:spPr bwMode="auto">
          <a:xfrm>
            <a:off x="0" y="216840"/>
            <a:ext cx="3394896" cy="946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1991" y="5643611"/>
            <a:ext cx="1019127" cy="117354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36907"/>
            <a:ext cx="3768119" cy="821094"/>
          </a:xfrm>
          <a:prstGeom prst="rect">
            <a:avLst/>
          </a:prstGeom>
        </p:spPr>
      </p:pic>
      <p:pic>
        <p:nvPicPr>
          <p:cNvPr id="1028" name="Picture 4" descr="https://facso.uchile.cl/dam/jcr:c9ac3af9-3526-4d59-ba81-fa1e2f6e57ff/logocs150bn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535" y="18358"/>
            <a:ext cx="2247465" cy="128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9019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545</Words>
  <Application>Microsoft Office PowerPoint</Application>
  <PresentationFormat>Panorámica</PresentationFormat>
  <Paragraphs>55</Paragraphs>
  <Slides>10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3" baseType="lpstr">
      <vt:lpstr>Calibri</vt:lpstr>
      <vt:lpstr>Arial</vt:lpstr>
      <vt:lpstr>Office Theme</vt:lpstr>
      <vt:lpstr>Presentación de PowerPoint</vt:lpstr>
      <vt:lpstr>Introducción </vt:lpstr>
      <vt:lpstr>Marco legal vigente en Chile</vt:lpstr>
      <vt:lpstr>Marco legal vigente en Chile</vt:lpstr>
      <vt:lpstr>Definiendo los Sitios de Memoria</vt:lpstr>
      <vt:lpstr>Definiendo los Sitios de Memoria</vt:lpstr>
      <vt:lpstr>Aportes de la arqueología histórica</vt:lpstr>
      <vt:lpstr>Memoria y reparación </vt:lpstr>
      <vt:lpstr>Memoria y reparación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 j</dc:creator>
  <cp:lastModifiedBy>d j</cp:lastModifiedBy>
  <cp:revision>11</cp:revision>
  <dcterms:created xsi:type="dcterms:W3CDTF">2025-05-16T03:14:19Z</dcterms:created>
  <dcterms:modified xsi:type="dcterms:W3CDTF">2026-03-05T12:17:51Z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2025-05-16T00:00:00Z</vt:filetime>
  </property>
  <property fmtid="{D5CDD505-2E9C-101B-9397-08002B2CF9AE}" pid="5" name="Producer">
    <vt:lpwstr>Microsoft® PowerPoint® 2016</vt:lpwstr>
  </property>
</Properties>
</file>