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9"/>
  </p:notesMasterIdLst>
  <p:sldIdLst>
    <p:sldId id="362" r:id="rId5"/>
    <p:sldId id="360" r:id="rId6"/>
    <p:sldId id="356" r:id="rId7"/>
    <p:sldId id="357" r:id="rId8"/>
    <p:sldId id="365" r:id="rId9"/>
    <p:sldId id="367" r:id="rId10"/>
    <p:sldId id="349" r:id="rId11"/>
    <p:sldId id="354" r:id="rId12"/>
    <p:sldId id="364" r:id="rId13"/>
    <p:sldId id="351" r:id="rId14"/>
    <p:sldId id="352" r:id="rId15"/>
    <p:sldId id="350" r:id="rId16"/>
    <p:sldId id="330" r:id="rId17"/>
    <p:sldId id="261" r:id="rId18"/>
  </p:sldIdLst>
  <p:sldSz cx="12192000" cy="6858000"/>
  <p:notesSz cx="6858000" cy="9144000"/>
  <p:embeddedFontLs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4DB991-6536-BC0A-BA32-58767CDBE719}" name="Alejandra Claro Eyzaguirre" initials="AE" userId="S::alejandra.claro@cultura.gob.cl::15623d3f-cbb9-4432-a301-cf7309e1cbe8" providerId="AD"/>
  <p188:author id="{42FD38FD-39F0-C907-95A6-DF97E5AE7C01}" name="Paula Viviana Almarza Carreño" initials="PA" userId="S::paula.almarza@cultura.gob.cl::002aa4dc-8aca-4489-ae31-84f4852235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M" initials="OACM" lastIdx="7" clrIdx="0">
    <p:extLst>
      <p:ext uri="{19B8F6BF-5375-455C-9EA6-DF929625EA0E}">
        <p15:presenceInfo xmlns:p15="http://schemas.microsoft.com/office/powerpoint/2012/main" userId="OCM" providerId="None"/>
      </p:ext>
    </p:extLst>
  </p:cmAuthor>
  <p:cmAuthor id="2" name="Francia Alejandra Jamett Pizarro" initials="FAJP" lastIdx="68" clrIdx="1">
    <p:extLst>
      <p:ext uri="{19B8F6BF-5375-455C-9EA6-DF929625EA0E}">
        <p15:presenceInfo xmlns:p15="http://schemas.microsoft.com/office/powerpoint/2012/main" userId="S-1-5-21-1729689340-1663247860-3356130868-6396" providerId="AD"/>
      </p:ext>
    </p:extLst>
  </p:cmAuthor>
  <p:cmAuthor id="3" name="Begoña Olivares Canales" initials="BOC" lastIdx="21" clrIdx="2">
    <p:extLst>
      <p:ext uri="{19B8F6BF-5375-455C-9EA6-DF929625EA0E}">
        <p15:presenceInfo xmlns:p15="http://schemas.microsoft.com/office/powerpoint/2012/main" userId="S-1-5-21-1729689340-1663247860-3356130868-12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27A"/>
    <a:srgbClr val="00618E"/>
    <a:srgbClr val="016482"/>
    <a:srgbClr val="1579A1"/>
    <a:srgbClr val="036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AAACD-EFDC-3996-09FF-65B445741E02}" v="661" dt="2025-01-31T15:45:38.339"/>
    <p1510:client id="{9395DB0B-95ED-4DB5-7E59-64A595A2D48A}" v="485" dt="2025-01-31T15:47:38.927"/>
    <p1510:client id="{A28CA739-5190-C863-FFA9-19D977F39A0A}" v="1146" dt="2025-01-31T15:16:18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83488" autoAdjust="0"/>
  </p:normalViewPr>
  <p:slideViewPr>
    <p:cSldViewPr snapToGrid="0">
      <p:cViewPr varScale="1">
        <p:scale>
          <a:sx n="56" d="100"/>
          <a:sy n="56" d="100"/>
        </p:scale>
        <p:origin x="10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Viviana Almarza Carreño" userId="002aa4dc-8aca-4489-ae31-84f48522358f" providerId="ADAL" clId="{8EB1FDE7-4862-4FBC-8362-EFFB49A513C2}"/>
    <pc:docChg chg="modSld">
      <pc:chgData name="Paula Viviana Almarza Carreño" userId="002aa4dc-8aca-4489-ae31-84f48522358f" providerId="ADAL" clId="{8EB1FDE7-4862-4FBC-8362-EFFB49A513C2}" dt="2025-01-31T16:09:07.057" v="17" actId="20577"/>
      <pc:docMkLst>
        <pc:docMk/>
      </pc:docMkLst>
      <pc:sldChg chg="modSp mod">
        <pc:chgData name="Paula Viviana Almarza Carreño" userId="002aa4dc-8aca-4489-ae31-84f48522358f" providerId="ADAL" clId="{8EB1FDE7-4862-4FBC-8362-EFFB49A513C2}" dt="2025-01-31T16:09:07.057" v="17" actId="20577"/>
        <pc:sldMkLst>
          <pc:docMk/>
          <pc:sldMk cId="2686673224" sldId="298"/>
        </pc:sldMkLst>
        <pc:graphicFrameChg chg="modGraphic">
          <ac:chgData name="Paula Viviana Almarza Carreño" userId="002aa4dc-8aca-4489-ae31-84f48522358f" providerId="ADAL" clId="{8EB1FDE7-4862-4FBC-8362-EFFB49A513C2}" dt="2025-01-31T16:09:07.057" v="17" actId="20577"/>
          <ac:graphicFrameMkLst>
            <pc:docMk/>
            <pc:sldMk cId="2686673224" sldId="298"/>
            <ac:graphicFrameMk id="9" creationId="{00000000-0000-0000-0000-000000000000}"/>
          </ac:graphicFrameMkLst>
        </pc:graphicFrameChg>
      </pc:sldChg>
      <pc:sldChg chg="modSp mod">
        <pc:chgData name="Paula Viviana Almarza Carreño" userId="002aa4dc-8aca-4489-ae31-84f48522358f" providerId="ADAL" clId="{8EB1FDE7-4862-4FBC-8362-EFFB49A513C2}" dt="2025-01-31T16:07:53.353" v="6" actId="20577"/>
        <pc:sldMkLst>
          <pc:docMk/>
          <pc:sldMk cId="4145268073" sldId="337"/>
        </pc:sldMkLst>
        <pc:graphicFrameChg chg="modGraphic">
          <ac:chgData name="Paula Viviana Almarza Carreño" userId="002aa4dc-8aca-4489-ae31-84f48522358f" providerId="ADAL" clId="{8EB1FDE7-4862-4FBC-8362-EFFB49A513C2}" dt="2025-01-31T16:07:53.353" v="6" actId="20577"/>
          <ac:graphicFrameMkLst>
            <pc:docMk/>
            <pc:sldMk cId="4145268073" sldId="337"/>
            <ac:graphicFrameMk id="3" creationId="{75CC8383-C20F-4775-915E-AD9A241AD0A7}"/>
          </ac:graphicFrameMkLst>
        </pc:graphicFrameChg>
      </pc:sldChg>
      <pc:sldChg chg="modSp mod">
        <pc:chgData name="Paula Viviana Almarza Carreño" userId="002aa4dc-8aca-4489-ae31-84f48522358f" providerId="ADAL" clId="{8EB1FDE7-4862-4FBC-8362-EFFB49A513C2}" dt="2025-01-31T16:07:29.188" v="2" actId="20577"/>
        <pc:sldMkLst>
          <pc:docMk/>
          <pc:sldMk cId="148211271" sldId="342"/>
        </pc:sldMkLst>
        <pc:graphicFrameChg chg="modGraphic">
          <ac:chgData name="Paula Viviana Almarza Carreño" userId="002aa4dc-8aca-4489-ae31-84f48522358f" providerId="ADAL" clId="{8EB1FDE7-4862-4FBC-8362-EFFB49A513C2}" dt="2025-01-31T16:07:29.188" v="2" actId="20577"/>
          <ac:graphicFrameMkLst>
            <pc:docMk/>
            <pc:sldMk cId="148211271" sldId="342"/>
            <ac:graphicFrameMk id="2" creationId="{9955110C-31C5-38CB-8F15-27A6B0A49725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12-16T11:50:19.115" idx="7">
    <p:pos x="106" y="106"/>
    <p:text>Agregar los compromisos de PNB, Francia</p:text>
    <p:extLst>
      <p:ext uri="{C676402C-5697-4E1C-873F-D02D1690AC5C}">
        <p15:threadingInfo xmlns:p15="http://schemas.microsoft.com/office/powerpoint/2012/main" timeZoneBias="180"/>
      </p:ext>
    </p:extLst>
  </p:cm>
  <p:cm authorId="2" dt="2026-01-07T13:35:56.112" idx="51">
    <p:pos x="10" y="10"/>
    <p:text>Revisar el orden</p:text>
    <p:extLst>
      <p:ext uri="{C676402C-5697-4E1C-873F-D02D1690AC5C}">
        <p15:threadingInfo xmlns:p15="http://schemas.microsoft.com/office/powerpoint/2012/main" timeZoneBias="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FCE06-5F25-4946-B940-19DE6C6193BF}" type="doc">
      <dgm:prSet loTypeId="urn:microsoft.com/office/officeart/2005/8/layout/cycle1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5D94997-CA32-4FE2-B4F6-4C75DFA6A235}">
      <dgm:prSet phldrT="[Texto]" custT="1"/>
      <dgm:spPr/>
      <dgm:t>
        <a:bodyPr/>
        <a:lstStyle/>
        <a:p>
          <a:r>
            <a:rPr lang="es-ES" altLang="es-CL" sz="2000" b="1" dirty="0" smtClean="0">
              <a:latin typeface="Verdana" panose="020B0604030504040204" pitchFamily="34" charset="0"/>
              <a:ea typeface="Verdana" panose="020B0604030504040204" pitchFamily="34" charset="0"/>
            </a:rPr>
            <a:t>Diagnóstico</a:t>
          </a:r>
        </a:p>
        <a:p>
          <a:r>
            <a:rPr lang="es-CL" altLang="es-CL" sz="1300" dirty="0" smtClean="0">
              <a:latin typeface="Verdana" panose="020B0604030504040204" pitchFamily="34" charset="0"/>
              <a:ea typeface="Verdana" panose="020B0604030504040204" pitchFamily="34" charset="0"/>
            </a:rPr>
            <a:t>Mesas Regionales de Cultura, Memoria y DDHH; línea base y brechas; criterios EBDH</a:t>
          </a:r>
          <a:r>
            <a:rPr lang="es-CL" altLang="es-CL" sz="1300" b="1" dirty="0" smtClean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s-ES" sz="1300" dirty="0"/>
        </a:p>
      </dgm:t>
    </dgm:pt>
    <dgm:pt modelId="{D0C34ED3-A1A7-40A3-9C5F-E81715B94B5F}" type="parTrans" cxnId="{6954C828-03A5-488E-A6CF-5F1A4DC02158}">
      <dgm:prSet/>
      <dgm:spPr/>
      <dgm:t>
        <a:bodyPr/>
        <a:lstStyle/>
        <a:p>
          <a:endParaRPr lang="es-ES"/>
        </a:p>
      </dgm:t>
    </dgm:pt>
    <dgm:pt modelId="{038B7115-F05E-4B68-98A7-85191018423B}" type="sibTrans" cxnId="{6954C828-03A5-488E-A6CF-5F1A4DC02158}">
      <dgm:prSet/>
      <dgm:spPr/>
      <dgm:t>
        <a:bodyPr/>
        <a:lstStyle/>
        <a:p>
          <a:endParaRPr lang="es-ES"/>
        </a:p>
      </dgm:t>
    </dgm:pt>
    <dgm:pt modelId="{11BF1908-0D85-47E9-83D9-C89686EF66DF}">
      <dgm:prSet phldrT="[Texto]" custT="1"/>
      <dgm:spPr/>
      <dgm:t>
        <a:bodyPr/>
        <a:lstStyle/>
        <a:p>
          <a:r>
            <a:rPr lang="es-CL" altLang="es-CL" sz="2000" b="1" dirty="0" smtClean="0">
              <a:latin typeface="Verdana" panose="020B0604030504040204" pitchFamily="34" charset="0"/>
              <a:ea typeface="Verdana" panose="020B0604030504040204" pitchFamily="34" charset="0"/>
            </a:rPr>
            <a:t>Diseño </a:t>
          </a:r>
        </a:p>
        <a:p>
          <a:r>
            <a:rPr lang="es-CL" altLang="es-CL" sz="1200" dirty="0" smtClean="0">
              <a:latin typeface="Verdana" panose="020B0604030504040204" pitchFamily="34" charset="0"/>
              <a:ea typeface="Verdana" panose="020B0604030504040204" pitchFamily="34" charset="0"/>
            </a:rPr>
            <a:t>Protocolo programático. Iniciativas Estratégicas Regionales (IER); Pedagogía crítica, alineación con 3PNDH 2026–2029 y PNB. C1;C2;C3.</a:t>
          </a:r>
          <a:r>
            <a:rPr lang="es-CL" altLang="es-CL" sz="1200" b="1" dirty="0" smtClean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s-ES" sz="1200" dirty="0"/>
        </a:p>
      </dgm:t>
    </dgm:pt>
    <dgm:pt modelId="{A7AD02A3-78BB-4D5C-AF15-9119AB289676}" type="parTrans" cxnId="{F9AF5D95-9752-466D-BCC7-4CCE7FD741FE}">
      <dgm:prSet/>
      <dgm:spPr/>
      <dgm:t>
        <a:bodyPr/>
        <a:lstStyle/>
        <a:p>
          <a:endParaRPr lang="es-ES"/>
        </a:p>
      </dgm:t>
    </dgm:pt>
    <dgm:pt modelId="{A274FD79-D00A-4293-AE7B-C31BF7CFD569}" type="sibTrans" cxnId="{F9AF5D95-9752-466D-BCC7-4CCE7FD741FE}">
      <dgm:prSet/>
      <dgm:spPr/>
      <dgm:t>
        <a:bodyPr/>
        <a:lstStyle/>
        <a:p>
          <a:endParaRPr lang="es-ES"/>
        </a:p>
      </dgm:t>
    </dgm:pt>
    <dgm:pt modelId="{93676C76-F1ED-4C06-96D3-2009B79AC6CC}">
      <dgm:prSet phldrT="[Texto]"/>
      <dgm:spPr/>
      <dgm:t>
        <a:bodyPr/>
        <a:lstStyle/>
        <a:p>
          <a:r>
            <a:rPr lang="es-CL" altLang="es-CL" b="1" smtClean="0">
              <a:latin typeface="Verdana" panose="020B0604030504040204" pitchFamily="34" charset="0"/>
              <a:ea typeface="Verdana" panose="020B0604030504040204" pitchFamily="34" charset="0"/>
            </a:rPr>
            <a:t>Implementación</a:t>
          </a:r>
        </a:p>
        <a:p>
          <a:r>
            <a:rPr lang="es-CL" altLang="es-CL" smtClean="0">
              <a:latin typeface="Verdana" panose="020B0604030504040204" pitchFamily="34" charset="0"/>
              <a:ea typeface="Verdana" panose="020B0604030504040204" pitchFamily="34" charset="0"/>
            </a:rPr>
            <a:t>Planes de Gestión de Sitios de Memoria; Protocolos de Uso; formación, mediación artística – cultural y difusión.</a:t>
          </a:r>
          <a:endParaRPr lang="es-ES" dirty="0"/>
        </a:p>
      </dgm:t>
    </dgm:pt>
    <dgm:pt modelId="{35A93A68-0608-4E7D-A48F-EAC785F97438}" type="parTrans" cxnId="{D8BA482B-0F07-4286-B0CC-F76A4BB3429D}">
      <dgm:prSet/>
      <dgm:spPr/>
      <dgm:t>
        <a:bodyPr/>
        <a:lstStyle/>
        <a:p>
          <a:endParaRPr lang="es-ES"/>
        </a:p>
      </dgm:t>
    </dgm:pt>
    <dgm:pt modelId="{311C1E1D-B832-4753-866F-328293FAE5CD}" type="sibTrans" cxnId="{D8BA482B-0F07-4286-B0CC-F76A4BB3429D}">
      <dgm:prSet/>
      <dgm:spPr/>
      <dgm:t>
        <a:bodyPr/>
        <a:lstStyle/>
        <a:p>
          <a:endParaRPr lang="es-ES"/>
        </a:p>
      </dgm:t>
    </dgm:pt>
    <dgm:pt modelId="{AB4343A5-CE49-4196-9C94-A4F93DD5FA1B}">
      <dgm:prSet phldrT="[Texto]"/>
      <dgm:spPr/>
      <dgm:t>
        <a:bodyPr/>
        <a:lstStyle/>
        <a:p>
          <a:r>
            <a:rPr lang="es-CL" altLang="es-CL" b="1" dirty="0" smtClean="0">
              <a:latin typeface="Verdana" panose="020B0604030504040204" pitchFamily="34" charset="0"/>
              <a:ea typeface="Verdana" panose="020B0604030504040204" pitchFamily="34" charset="0"/>
            </a:rPr>
            <a:t>Evaluación y proyección</a:t>
          </a:r>
        </a:p>
        <a:p>
          <a:r>
            <a:rPr lang="es-CL" altLang="es-CL" dirty="0" smtClean="0">
              <a:latin typeface="Verdana" panose="020B0604030504040204" pitchFamily="34" charset="0"/>
              <a:ea typeface="Verdana" panose="020B0604030504040204" pitchFamily="34" charset="0"/>
            </a:rPr>
            <a:t>Principios EBDH; rendición de cuentas; reporte en marco MDS - 3PNDH.</a:t>
          </a:r>
          <a:endParaRPr lang="es-ES" dirty="0"/>
        </a:p>
      </dgm:t>
    </dgm:pt>
    <dgm:pt modelId="{3865A297-7FB8-41AA-8954-D843A740AAB8}" type="parTrans" cxnId="{B750CBAA-12B4-4F76-B843-ED9AF942D0C0}">
      <dgm:prSet/>
      <dgm:spPr/>
      <dgm:t>
        <a:bodyPr/>
        <a:lstStyle/>
        <a:p>
          <a:endParaRPr lang="es-ES"/>
        </a:p>
      </dgm:t>
    </dgm:pt>
    <dgm:pt modelId="{EC045CCC-0E5C-41DA-BFAB-C8E07C767779}" type="sibTrans" cxnId="{B750CBAA-12B4-4F76-B843-ED9AF942D0C0}">
      <dgm:prSet/>
      <dgm:spPr/>
      <dgm:t>
        <a:bodyPr/>
        <a:lstStyle/>
        <a:p>
          <a:endParaRPr lang="es-ES"/>
        </a:p>
      </dgm:t>
    </dgm:pt>
    <dgm:pt modelId="{DF93F893-2958-486A-8655-1AAF7A35DDBB}" type="pres">
      <dgm:prSet presAssocID="{965FCE06-5F25-4946-B940-19DE6C6193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CFC1E4-6DF3-4F25-B8A9-A527BD2EFC7E}" type="pres">
      <dgm:prSet presAssocID="{F5D94997-CA32-4FE2-B4F6-4C75DFA6A235}" presName="dummy" presStyleCnt="0"/>
      <dgm:spPr/>
    </dgm:pt>
    <dgm:pt modelId="{2919DF51-3059-464C-9DF8-B43CAC95AA71}" type="pres">
      <dgm:prSet presAssocID="{F5D94997-CA32-4FE2-B4F6-4C75DFA6A235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9A0AD7-FC55-4CE5-BBE8-0AFD4F158D19}" type="pres">
      <dgm:prSet presAssocID="{038B7115-F05E-4B68-98A7-85191018423B}" presName="sibTrans" presStyleLbl="node1" presStyleIdx="0" presStyleCnt="4"/>
      <dgm:spPr/>
      <dgm:t>
        <a:bodyPr/>
        <a:lstStyle/>
        <a:p>
          <a:endParaRPr lang="es-ES"/>
        </a:p>
      </dgm:t>
    </dgm:pt>
    <dgm:pt modelId="{BABA557E-1B39-40B3-A429-52201CEDCDC6}" type="pres">
      <dgm:prSet presAssocID="{11BF1908-0D85-47E9-83D9-C89686EF66DF}" presName="dummy" presStyleCnt="0"/>
      <dgm:spPr/>
    </dgm:pt>
    <dgm:pt modelId="{C077709E-7936-4D60-8253-6A3EF2779684}" type="pres">
      <dgm:prSet presAssocID="{11BF1908-0D85-47E9-83D9-C89686EF66DF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40FA8C-57D2-4B56-B7BE-8E5793592CE3}" type="pres">
      <dgm:prSet presAssocID="{A274FD79-D00A-4293-AE7B-C31BF7CFD569}" presName="sibTrans" presStyleLbl="node1" presStyleIdx="1" presStyleCnt="4"/>
      <dgm:spPr/>
      <dgm:t>
        <a:bodyPr/>
        <a:lstStyle/>
        <a:p>
          <a:endParaRPr lang="es-ES"/>
        </a:p>
      </dgm:t>
    </dgm:pt>
    <dgm:pt modelId="{775A6B8A-6B59-4160-80FD-9DDB05D053E9}" type="pres">
      <dgm:prSet presAssocID="{93676C76-F1ED-4C06-96D3-2009B79AC6CC}" presName="dummy" presStyleCnt="0"/>
      <dgm:spPr/>
    </dgm:pt>
    <dgm:pt modelId="{4C9CDCE4-0274-40D2-9FD5-51F62F2B19FE}" type="pres">
      <dgm:prSet presAssocID="{93676C76-F1ED-4C06-96D3-2009B79AC6CC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65DD88-7B54-4D3E-80E8-479C55943917}" type="pres">
      <dgm:prSet presAssocID="{311C1E1D-B832-4753-866F-328293FAE5CD}" presName="sibTrans" presStyleLbl="node1" presStyleIdx="2" presStyleCnt="4"/>
      <dgm:spPr/>
      <dgm:t>
        <a:bodyPr/>
        <a:lstStyle/>
        <a:p>
          <a:endParaRPr lang="es-ES"/>
        </a:p>
      </dgm:t>
    </dgm:pt>
    <dgm:pt modelId="{3FC4C9E8-DAFE-4687-BD7A-2829E9EA2325}" type="pres">
      <dgm:prSet presAssocID="{AB4343A5-CE49-4196-9C94-A4F93DD5FA1B}" presName="dummy" presStyleCnt="0"/>
      <dgm:spPr/>
    </dgm:pt>
    <dgm:pt modelId="{07597453-6B50-46C8-B3F7-785625DA5EFE}" type="pres">
      <dgm:prSet presAssocID="{AB4343A5-CE49-4196-9C94-A4F93DD5FA1B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449DF8-5CD2-47E6-998D-7135FB944327}" type="pres">
      <dgm:prSet presAssocID="{EC045CCC-0E5C-41DA-BFAB-C8E07C767779}" presName="sibTrans" presStyleLbl="node1" presStyleIdx="3" presStyleCnt="4"/>
      <dgm:spPr/>
      <dgm:t>
        <a:bodyPr/>
        <a:lstStyle/>
        <a:p>
          <a:endParaRPr lang="es-ES"/>
        </a:p>
      </dgm:t>
    </dgm:pt>
  </dgm:ptLst>
  <dgm:cxnLst>
    <dgm:cxn modelId="{2C018FF7-F449-4F45-9DCD-CFC7BACCC93E}" type="presOf" srcId="{965FCE06-5F25-4946-B940-19DE6C6193BF}" destId="{DF93F893-2958-486A-8655-1AAF7A35DDBB}" srcOrd="0" destOrd="0" presId="urn:microsoft.com/office/officeart/2005/8/layout/cycle1"/>
    <dgm:cxn modelId="{3564F601-7DD6-4111-9DF0-D561D54F58EF}" type="presOf" srcId="{038B7115-F05E-4B68-98A7-85191018423B}" destId="{8D9A0AD7-FC55-4CE5-BBE8-0AFD4F158D19}" srcOrd="0" destOrd="0" presId="urn:microsoft.com/office/officeart/2005/8/layout/cycle1"/>
    <dgm:cxn modelId="{F9AF5D95-9752-466D-BCC7-4CCE7FD741FE}" srcId="{965FCE06-5F25-4946-B940-19DE6C6193BF}" destId="{11BF1908-0D85-47E9-83D9-C89686EF66DF}" srcOrd="1" destOrd="0" parTransId="{A7AD02A3-78BB-4D5C-AF15-9119AB289676}" sibTransId="{A274FD79-D00A-4293-AE7B-C31BF7CFD569}"/>
    <dgm:cxn modelId="{9E4C1D00-A05D-4C60-8873-63768A2E73F9}" type="presOf" srcId="{F5D94997-CA32-4FE2-B4F6-4C75DFA6A235}" destId="{2919DF51-3059-464C-9DF8-B43CAC95AA71}" srcOrd="0" destOrd="0" presId="urn:microsoft.com/office/officeart/2005/8/layout/cycle1"/>
    <dgm:cxn modelId="{27FBD5E2-157D-474C-A8C9-074C6A145191}" type="presOf" srcId="{EC045CCC-0E5C-41DA-BFAB-C8E07C767779}" destId="{BD449DF8-5CD2-47E6-998D-7135FB944327}" srcOrd="0" destOrd="0" presId="urn:microsoft.com/office/officeart/2005/8/layout/cycle1"/>
    <dgm:cxn modelId="{5CF0DDC4-F1C3-4690-955D-2B1FA5164599}" type="presOf" srcId="{11BF1908-0D85-47E9-83D9-C89686EF66DF}" destId="{C077709E-7936-4D60-8253-6A3EF2779684}" srcOrd="0" destOrd="0" presId="urn:microsoft.com/office/officeart/2005/8/layout/cycle1"/>
    <dgm:cxn modelId="{F61C9098-3DA4-44F6-B829-15D68F3A23DC}" type="presOf" srcId="{93676C76-F1ED-4C06-96D3-2009B79AC6CC}" destId="{4C9CDCE4-0274-40D2-9FD5-51F62F2B19FE}" srcOrd="0" destOrd="0" presId="urn:microsoft.com/office/officeart/2005/8/layout/cycle1"/>
    <dgm:cxn modelId="{D8BA482B-0F07-4286-B0CC-F76A4BB3429D}" srcId="{965FCE06-5F25-4946-B940-19DE6C6193BF}" destId="{93676C76-F1ED-4C06-96D3-2009B79AC6CC}" srcOrd="2" destOrd="0" parTransId="{35A93A68-0608-4E7D-A48F-EAC785F97438}" sibTransId="{311C1E1D-B832-4753-866F-328293FAE5CD}"/>
    <dgm:cxn modelId="{066EA76D-35ED-4CD8-869D-C08E0126FCFD}" type="presOf" srcId="{311C1E1D-B832-4753-866F-328293FAE5CD}" destId="{0365DD88-7B54-4D3E-80E8-479C55943917}" srcOrd="0" destOrd="0" presId="urn:microsoft.com/office/officeart/2005/8/layout/cycle1"/>
    <dgm:cxn modelId="{B750CBAA-12B4-4F76-B843-ED9AF942D0C0}" srcId="{965FCE06-5F25-4946-B940-19DE6C6193BF}" destId="{AB4343A5-CE49-4196-9C94-A4F93DD5FA1B}" srcOrd="3" destOrd="0" parTransId="{3865A297-7FB8-41AA-8954-D843A740AAB8}" sibTransId="{EC045CCC-0E5C-41DA-BFAB-C8E07C767779}"/>
    <dgm:cxn modelId="{6954C828-03A5-488E-A6CF-5F1A4DC02158}" srcId="{965FCE06-5F25-4946-B940-19DE6C6193BF}" destId="{F5D94997-CA32-4FE2-B4F6-4C75DFA6A235}" srcOrd="0" destOrd="0" parTransId="{D0C34ED3-A1A7-40A3-9C5F-E81715B94B5F}" sibTransId="{038B7115-F05E-4B68-98A7-85191018423B}"/>
    <dgm:cxn modelId="{ED80A623-4ECE-4129-A26E-ED21A66242A6}" type="presOf" srcId="{A274FD79-D00A-4293-AE7B-C31BF7CFD569}" destId="{C440FA8C-57D2-4B56-B7BE-8E5793592CE3}" srcOrd="0" destOrd="0" presId="urn:microsoft.com/office/officeart/2005/8/layout/cycle1"/>
    <dgm:cxn modelId="{189FC349-5511-4F33-BC05-FD4FD4CD9EB8}" type="presOf" srcId="{AB4343A5-CE49-4196-9C94-A4F93DD5FA1B}" destId="{07597453-6B50-46C8-B3F7-785625DA5EFE}" srcOrd="0" destOrd="0" presId="urn:microsoft.com/office/officeart/2005/8/layout/cycle1"/>
    <dgm:cxn modelId="{1971A457-E516-4627-A348-5D8E3EF3DECC}" type="presParOf" srcId="{DF93F893-2958-486A-8655-1AAF7A35DDBB}" destId="{FBCFC1E4-6DF3-4F25-B8A9-A527BD2EFC7E}" srcOrd="0" destOrd="0" presId="urn:microsoft.com/office/officeart/2005/8/layout/cycle1"/>
    <dgm:cxn modelId="{0076B766-AAF9-44E8-97D4-445185342E9D}" type="presParOf" srcId="{DF93F893-2958-486A-8655-1AAF7A35DDBB}" destId="{2919DF51-3059-464C-9DF8-B43CAC95AA71}" srcOrd="1" destOrd="0" presId="urn:microsoft.com/office/officeart/2005/8/layout/cycle1"/>
    <dgm:cxn modelId="{018484BE-F78C-4A0E-AE10-21E8A8E08227}" type="presParOf" srcId="{DF93F893-2958-486A-8655-1AAF7A35DDBB}" destId="{8D9A0AD7-FC55-4CE5-BBE8-0AFD4F158D19}" srcOrd="2" destOrd="0" presId="urn:microsoft.com/office/officeart/2005/8/layout/cycle1"/>
    <dgm:cxn modelId="{2AEF3682-5597-4BBA-95AB-35ABB529EEE9}" type="presParOf" srcId="{DF93F893-2958-486A-8655-1AAF7A35DDBB}" destId="{BABA557E-1B39-40B3-A429-52201CEDCDC6}" srcOrd="3" destOrd="0" presId="urn:microsoft.com/office/officeart/2005/8/layout/cycle1"/>
    <dgm:cxn modelId="{02053AB0-C72F-469F-A8F8-F3829C978DEC}" type="presParOf" srcId="{DF93F893-2958-486A-8655-1AAF7A35DDBB}" destId="{C077709E-7936-4D60-8253-6A3EF2779684}" srcOrd="4" destOrd="0" presId="urn:microsoft.com/office/officeart/2005/8/layout/cycle1"/>
    <dgm:cxn modelId="{A7CDB2BD-0BBE-41C2-AECE-17F8ACCD4EDF}" type="presParOf" srcId="{DF93F893-2958-486A-8655-1AAF7A35DDBB}" destId="{C440FA8C-57D2-4B56-B7BE-8E5793592CE3}" srcOrd="5" destOrd="0" presId="urn:microsoft.com/office/officeart/2005/8/layout/cycle1"/>
    <dgm:cxn modelId="{D73DB1FA-2FBF-4D06-985A-8D629DA69EA4}" type="presParOf" srcId="{DF93F893-2958-486A-8655-1AAF7A35DDBB}" destId="{775A6B8A-6B59-4160-80FD-9DDB05D053E9}" srcOrd="6" destOrd="0" presId="urn:microsoft.com/office/officeart/2005/8/layout/cycle1"/>
    <dgm:cxn modelId="{434C81AC-9F5A-46A7-86C4-E29F5DF213CD}" type="presParOf" srcId="{DF93F893-2958-486A-8655-1AAF7A35DDBB}" destId="{4C9CDCE4-0274-40D2-9FD5-51F62F2B19FE}" srcOrd="7" destOrd="0" presId="urn:microsoft.com/office/officeart/2005/8/layout/cycle1"/>
    <dgm:cxn modelId="{5A3DB505-43BE-4C68-BF0A-5AF6E65F2BEA}" type="presParOf" srcId="{DF93F893-2958-486A-8655-1AAF7A35DDBB}" destId="{0365DD88-7B54-4D3E-80E8-479C55943917}" srcOrd="8" destOrd="0" presId="urn:microsoft.com/office/officeart/2005/8/layout/cycle1"/>
    <dgm:cxn modelId="{DF8944FA-6CD2-4602-9CBB-4FC0A7EE41AB}" type="presParOf" srcId="{DF93F893-2958-486A-8655-1AAF7A35DDBB}" destId="{3FC4C9E8-DAFE-4687-BD7A-2829E9EA2325}" srcOrd="9" destOrd="0" presId="urn:microsoft.com/office/officeart/2005/8/layout/cycle1"/>
    <dgm:cxn modelId="{5156D862-1088-45E9-8A2E-5BB43E2AFAAA}" type="presParOf" srcId="{DF93F893-2958-486A-8655-1AAF7A35DDBB}" destId="{07597453-6B50-46C8-B3F7-785625DA5EFE}" srcOrd="10" destOrd="0" presId="urn:microsoft.com/office/officeart/2005/8/layout/cycle1"/>
    <dgm:cxn modelId="{E7F324EB-550B-4A50-AC56-580534F14564}" type="presParOf" srcId="{DF93F893-2958-486A-8655-1AAF7A35DDBB}" destId="{BD449DF8-5CD2-47E6-998D-7135FB944327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62F0E9-6DB4-4BB0-ADD2-ECB0A7B68CF5}" type="doc">
      <dgm:prSet loTypeId="urn:microsoft.com/office/officeart/2005/8/layout/cycle4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2C3BF84-375A-4C3B-ADE2-9D76C96029BF}">
      <dgm:prSet phldrT="[Texto]" custT="1"/>
      <dgm:spPr/>
      <dgm:t>
        <a:bodyPr/>
        <a:lstStyle/>
        <a:p>
          <a:r>
            <a:rPr lang="es-ES" sz="2000" b="1" dirty="0" smtClean="0"/>
            <a:t>UCMDDHH</a:t>
          </a:r>
          <a:r>
            <a:rPr lang="es-ES" sz="2000" dirty="0" smtClean="0"/>
            <a:t> </a:t>
          </a:r>
        </a:p>
        <a:p>
          <a:r>
            <a:rPr lang="es-ES" sz="1400" dirty="0" smtClean="0"/>
            <a:t>(NODO CENTRAL) </a:t>
          </a:r>
        </a:p>
        <a:p>
          <a:r>
            <a:rPr lang="es-ES" sz="1400" dirty="0" smtClean="0"/>
            <a:t>Dirección técnica, presupuesto, seguimiento</a:t>
          </a:r>
          <a:endParaRPr lang="es-ES" sz="1400" dirty="0"/>
        </a:p>
      </dgm:t>
    </dgm:pt>
    <dgm:pt modelId="{D3FDB1CC-69A2-48AB-B930-0BA0E73F099F}" type="parTrans" cxnId="{1D9F4C6C-D65E-46E0-9CF1-F0C0CF01FFB1}">
      <dgm:prSet/>
      <dgm:spPr/>
      <dgm:t>
        <a:bodyPr/>
        <a:lstStyle/>
        <a:p>
          <a:endParaRPr lang="es-ES"/>
        </a:p>
      </dgm:t>
    </dgm:pt>
    <dgm:pt modelId="{3295C3F9-28C5-4A8D-95BF-AECACF7D2A5B}" type="sibTrans" cxnId="{1D9F4C6C-D65E-46E0-9CF1-F0C0CF01FFB1}">
      <dgm:prSet/>
      <dgm:spPr/>
      <dgm:t>
        <a:bodyPr/>
        <a:lstStyle/>
        <a:p>
          <a:endParaRPr lang="es-ES"/>
        </a:p>
      </dgm:t>
    </dgm:pt>
    <dgm:pt modelId="{3DCBCD17-E01E-48BB-AFD6-4A433CA33FA8}">
      <dgm:prSet phldrT="[Texto]" custT="1"/>
      <dgm:spPr/>
      <dgm:t>
        <a:bodyPr/>
        <a:lstStyle/>
        <a:p>
          <a:r>
            <a:rPr lang="es-ES" sz="1600" b="1" dirty="0" smtClean="0"/>
            <a:t>Mesas Regionales CMDDHH </a:t>
          </a:r>
          <a:r>
            <a:rPr lang="es-ES" sz="1600" dirty="0" smtClean="0"/>
            <a:t>(participación y          </a:t>
          </a:r>
          <a:r>
            <a:rPr lang="es-ES" sz="1600" dirty="0" err="1" smtClean="0"/>
            <a:t>co</a:t>
          </a:r>
          <a:r>
            <a:rPr lang="es-ES" sz="1600" dirty="0" smtClean="0"/>
            <a:t>-diseño IER) Agrupaciones de DDHH focalizadas</a:t>
          </a:r>
          <a:endParaRPr lang="es-ES" sz="1200" dirty="0"/>
        </a:p>
      </dgm:t>
    </dgm:pt>
    <dgm:pt modelId="{4D9E8B45-7607-467E-9B1F-DA203125456E}" type="parTrans" cxnId="{DE145B7F-3C57-48B7-A0EE-07A34802A7EB}">
      <dgm:prSet/>
      <dgm:spPr/>
      <dgm:t>
        <a:bodyPr/>
        <a:lstStyle/>
        <a:p>
          <a:endParaRPr lang="es-ES"/>
        </a:p>
      </dgm:t>
    </dgm:pt>
    <dgm:pt modelId="{15126911-2F79-48DB-B481-17A13CE1B0C2}" type="sibTrans" cxnId="{DE145B7F-3C57-48B7-A0EE-07A34802A7EB}">
      <dgm:prSet/>
      <dgm:spPr/>
      <dgm:t>
        <a:bodyPr/>
        <a:lstStyle/>
        <a:p>
          <a:endParaRPr lang="es-ES"/>
        </a:p>
      </dgm:t>
    </dgm:pt>
    <dgm:pt modelId="{D632E5C9-A4C6-4E49-ADEE-7D3FB1556BEF}">
      <dgm:prSet phldrT="[Texto]"/>
      <dgm:spPr/>
      <dgm:t>
        <a:bodyPr/>
        <a:lstStyle/>
        <a:p>
          <a:r>
            <a:rPr lang="es-ES" b="1" dirty="0" smtClean="0"/>
            <a:t>Sitios y Espacios de Memoria </a:t>
          </a:r>
          <a:r>
            <a:rPr lang="es-ES" dirty="0" smtClean="0"/>
            <a:t>(programación artística, mediación y pedagogía de la memoria)</a:t>
          </a:r>
          <a:endParaRPr lang="es-ES" dirty="0"/>
        </a:p>
      </dgm:t>
    </dgm:pt>
    <dgm:pt modelId="{528F0292-608D-46C9-8DA4-27148CF2CED1}" type="parTrans" cxnId="{F5E55D0B-7752-4317-A4D3-616C40E768A7}">
      <dgm:prSet/>
      <dgm:spPr/>
      <dgm:t>
        <a:bodyPr/>
        <a:lstStyle/>
        <a:p>
          <a:endParaRPr lang="es-ES"/>
        </a:p>
      </dgm:t>
    </dgm:pt>
    <dgm:pt modelId="{1BEAE0FF-1089-4E8E-84F3-FDD3CD8EC8B6}" type="sibTrans" cxnId="{F5E55D0B-7752-4317-A4D3-616C40E768A7}">
      <dgm:prSet/>
      <dgm:spPr/>
      <dgm:t>
        <a:bodyPr/>
        <a:lstStyle/>
        <a:p>
          <a:endParaRPr lang="es-ES" dirty="0"/>
        </a:p>
      </dgm:t>
    </dgm:pt>
    <dgm:pt modelId="{8F1D76D3-1CB4-4F1B-8D2D-DB6B1CC3AC24}">
      <dgm:prSet/>
      <dgm:spPr/>
      <dgm:t>
        <a:bodyPr/>
        <a:lstStyle/>
        <a:p>
          <a:r>
            <a:rPr lang="es-ES" b="1" dirty="0" smtClean="0"/>
            <a:t>Gobiernos locales- redes territoriales - articulación  </a:t>
          </a:r>
          <a:r>
            <a:rPr lang="es-ES" dirty="0" smtClean="0"/>
            <a:t>(implementación y soporte)</a:t>
          </a:r>
          <a:endParaRPr lang="es-ES" dirty="0"/>
        </a:p>
      </dgm:t>
    </dgm:pt>
    <dgm:pt modelId="{5895CC0C-3A8D-4D06-B1AD-1ABC8BC9EDEC}" type="parTrans" cxnId="{26584874-D263-4B11-BA65-7632DF345EF7}">
      <dgm:prSet/>
      <dgm:spPr/>
      <dgm:t>
        <a:bodyPr/>
        <a:lstStyle/>
        <a:p>
          <a:endParaRPr lang="es-ES"/>
        </a:p>
      </dgm:t>
    </dgm:pt>
    <dgm:pt modelId="{52BC8F72-A3F4-4A99-98E5-DCBD013F9697}" type="sibTrans" cxnId="{26584874-D263-4B11-BA65-7632DF345EF7}">
      <dgm:prSet/>
      <dgm:spPr/>
      <dgm:t>
        <a:bodyPr/>
        <a:lstStyle/>
        <a:p>
          <a:endParaRPr lang="es-ES"/>
        </a:p>
      </dgm:t>
    </dgm:pt>
    <dgm:pt modelId="{150F2B78-0846-4F2A-9546-C63521F990AF}" type="pres">
      <dgm:prSet presAssocID="{D062F0E9-6DB4-4BB0-ADD2-ECB0A7B68CF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BADCD38-B193-4A8A-86AA-4A78FD571CCB}" type="pres">
      <dgm:prSet presAssocID="{D062F0E9-6DB4-4BB0-ADD2-ECB0A7B68CF5}" presName="children" presStyleCnt="0"/>
      <dgm:spPr/>
      <dgm:t>
        <a:bodyPr/>
        <a:lstStyle/>
        <a:p>
          <a:endParaRPr lang="es-ES"/>
        </a:p>
      </dgm:t>
    </dgm:pt>
    <dgm:pt modelId="{854FAB31-ECCE-43C6-B240-F1CD9A4465C3}" type="pres">
      <dgm:prSet presAssocID="{D062F0E9-6DB4-4BB0-ADD2-ECB0A7B68CF5}" presName="childPlaceholder" presStyleCnt="0"/>
      <dgm:spPr/>
      <dgm:t>
        <a:bodyPr/>
        <a:lstStyle/>
        <a:p>
          <a:endParaRPr lang="es-ES"/>
        </a:p>
      </dgm:t>
    </dgm:pt>
    <dgm:pt modelId="{8ADE08E8-4F61-440B-AA1B-DEF459786A9A}" type="pres">
      <dgm:prSet presAssocID="{D062F0E9-6DB4-4BB0-ADD2-ECB0A7B68CF5}" presName="circle" presStyleCnt="0"/>
      <dgm:spPr/>
      <dgm:t>
        <a:bodyPr/>
        <a:lstStyle/>
        <a:p>
          <a:endParaRPr lang="es-ES"/>
        </a:p>
      </dgm:t>
    </dgm:pt>
    <dgm:pt modelId="{3875ECF5-3158-485F-9830-0478F97AF6ED}" type="pres">
      <dgm:prSet presAssocID="{D062F0E9-6DB4-4BB0-ADD2-ECB0A7B68CF5}" presName="quadrant1" presStyleLbl="node1" presStyleIdx="0" presStyleCnt="4" custLinFactNeighborX="-7362" custLinFactNeighborY="-61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3A8B43-BE08-459B-B9E8-9B954813A9F0}" type="pres">
      <dgm:prSet presAssocID="{D062F0E9-6DB4-4BB0-ADD2-ECB0A7B68CF5}" presName="quadrant2" presStyleLbl="node1" presStyleIdx="1" presStyleCnt="4" custLinFactNeighborX="11043" custLinFactNeighborY="-122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2CCA28-A148-4A8E-A5CD-682FD2F04BB8}" type="pres">
      <dgm:prSet presAssocID="{D062F0E9-6DB4-4BB0-ADD2-ECB0A7B68CF5}" presName="quadrant3" presStyleLbl="node1" presStyleIdx="2" presStyleCnt="4" custLinFactNeighborX="8589" custLinFactNeighborY="490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847005-121C-4E5D-9A27-1E8EF8979AAB}" type="pres">
      <dgm:prSet presAssocID="{D062F0E9-6DB4-4BB0-ADD2-ECB0A7B68CF5}" presName="quadrant4" presStyleLbl="node1" presStyleIdx="3" presStyleCnt="4" custLinFactNeighborX="-8590" custLinFactNeighborY="552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BE6659-8E83-4371-90C8-C3E1538E1296}" type="pres">
      <dgm:prSet presAssocID="{D062F0E9-6DB4-4BB0-ADD2-ECB0A7B68CF5}" presName="quadrantPlaceholder" presStyleCnt="0"/>
      <dgm:spPr/>
      <dgm:t>
        <a:bodyPr/>
        <a:lstStyle/>
        <a:p>
          <a:endParaRPr lang="es-ES"/>
        </a:p>
      </dgm:t>
    </dgm:pt>
    <dgm:pt modelId="{44D989BB-1999-475F-9897-1DFD443A8D95}" type="pres">
      <dgm:prSet presAssocID="{D062F0E9-6DB4-4BB0-ADD2-ECB0A7B68CF5}" presName="center1" presStyleLbl="fgShp" presStyleIdx="0" presStyleCnt="2"/>
      <dgm:spPr/>
      <dgm:t>
        <a:bodyPr/>
        <a:lstStyle/>
        <a:p>
          <a:endParaRPr lang="es-ES"/>
        </a:p>
      </dgm:t>
    </dgm:pt>
    <dgm:pt modelId="{B397ACD8-D757-4E13-B553-82ABB681B9FD}" type="pres">
      <dgm:prSet presAssocID="{D062F0E9-6DB4-4BB0-ADD2-ECB0A7B68CF5}" presName="center2" presStyleLbl="fgShp" presStyleIdx="1" presStyleCnt="2"/>
      <dgm:spPr/>
      <dgm:t>
        <a:bodyPr/>
        <a:lstStyle/>
        <a:p>
          <a:endParaRPr lang="es-ES"/>
        </a:p>
      </dgm:t>
    </dgm:pt>
  </dgm:ptLst>
  <dgm:cxnLst>
    <dgm:cxn modelId="{5BE5EC47-970A-4B4C-93C6-97EC22BA7A79}" type="presOf" srcId="{82C3BF84-375A-4C3B-ADE2-9D76C96029BF}" destId="{3875ECF5-3158-485F-9830-0478F97AF6ED}" srcOrd="0" destOrd="0" presId="urn:microsoft.com/office/officeart/2005/8/layout/cycle4"/>
    <dgm:cxn modelId="{DE145B7F-3C57-48B7-A0EE-07A34802A7EB}" srcId="{D062F0E9-6DB4-4BB0-ADD2-ECB0A7B68CF5}" destId="{3DCBCD17-E01E-48BB-AFD6-4A433CA33FA8}" srcOrd="1" destOrd="0" parTransId="{4D9E8B45-7607-467E-9B1F-DA203125456E}" sibTransId="{15126911-2F79-48DB-B481-17A13CE1B0C2}"/>
    <dgm:cxn modelId="{D28CCED3-1CED-481A-9294-5D5DF47E6A46}" type="presOf" srcId="{3DCBCD17-E01E-48BB-AFD6-4A433CA33FA8}" destId="{CF3A8B43-BE08-459B-B9E8-9B954813A9F0}" srcOrd="0" destOrd="0" presId="urn:microsoft.com/office/officeart/2005/8/layout/cycle4"/>
    <dgm:cxn modelId="{1D9F4C6C-D65E-46E0-9CF1-F0C0CF01FFB1}" srcId="{D062F0E9-6DB4-4BB0-ADD2-ECB0A7B68CF5}" destId="{82C3BF84-375A-4C3B-ADE2-9D76C96029BF}" srcOrd="0" destOrd="0" parTransId="{D3FDB1CC-69A2-48AB-B930-0BA0E73F099F}" sibTransId="{3295C3F9-28C5-4A8D-95BF-AECACF7D2A5B}"/>
    <dgm:cxn modelId="{26584874-D263-4B11-BA65-7632DF345EF7}" srcId="{D062F0E9-6DB4-4BB0-ADD2-ECB0A7B68CF5}" destId="{8F1D76D3-1CB4-4F1B-8D2D-DB6B1CC3AC24}" srcOrd="3" destOrd="0" parTransId="{5895CC0C-3A8D-4D06-B1AD-1ABC8BC9EDEC}" sibTransId="{52BC8F72-A3F4-4A99-98E5-DCBD013F9697}"/>
    <dgm:cxn modelId="{8FC39B64-405A-42DB-AD0A-3CE9C143B5CD}" type="presOf" srcId="{8F1D76D3-1CB4-4F1B-8D2D-DB6B1CC3AC24}" destId="{B9847005-121C-4E5D-9A27-1E8EF8979AAB}" srcOrd="0" destOrd="0" presId="urn:microsoft.com/office/officeart/2005/8/layout/cycle4"/>
    <dgm:cxn modelId="{F5E55D0B-7752-4317-A4D3-616C40E768A7}" srcId="{D062F0E9-6DB4-4BB0-ADD2-ECB0A7B68CF5}" destId="{D632E5C9-A4C6-4E49-ADEE-7D3FB1556BEF}" srcOrd="2" destOrd="0" parTransId="{528F0292-608D-46C9-8DA4-27148CF2CED1}" sibTransId="{1BEAE0FF-1089-4E8E-84F3-FDD3CD8EC8B6}"/>
    <dgm:cxn modelId="{52589D63-8D11-416A-8C03-A23DB3BC1515}" type="presOf" srcId="{D632E5C9-A4C6-4E49-ADEE-7D3FB1556BEF}" destId="{712CCA28-A148-4A8E-A5CD-682FD2F04BB8}" srcOrd="0" destOrd="0" presId="urn:microsoft.com/office/officeart/2005/8/layout/cycle4"/>
    <dgm:cxn modelId="{B55C5684-004A-4D3A-BF85-6F65EE3C6E69}" type="presOf" srcId="{D062F0E9-6DB4-4BB0-ADD2-ECB0A7B68CF5}" destId="{150F2B78-0846-4F2A-9546-C63521F990AF}" srcOrd="0" destOrd="0" presId="urn:microsoft.com/office/officeart/2005/8/layout/cycle4"/>
    <dgm:cxn modelId="{7F17AB7A-4438-4035-B21C-B9279EAFE27C}" type="presParOf" srcId="{150F2B78-0846-4F2A-9546-C63521F990AF}" destId="{8BADCD38-B193-4A8A-86AA-4A78FD571CCB}" srcOrd="0" destOrd="0" presId="urn:microsoft.com/office/officeart/2005/8/layout/cycle4"/>
    <dgm:cxn modelId="{60AA3442-99D8-49CB-AB59-DA69A792B555}" type="presParOf" srcId="{8BADCD38-B193-4A8A-86AA-4A78FD571CCB}" destId="{854FAB31-ECCE-43C6-B240-F1CD9A4465C3}" srcOrd="0" destOrd="0" presId="urn:microsoft.com/office/officeart/2005/8/layout/cycle4"/>
    <dgm:cxn modelId="{E770B5D0-C416-4861-A69C-CEE2D0BD69B6}" type="presParOf" srcId="{150F2B78-0846-4F2A-9546-C63521F990AF}" destId="{8ADE08E8-4F61-440B-AA1B-DEF459786A9A}" srcOrd="1" destOrd="0" presId="urn:microsoft.com/office/officeart/2005/8/layout/cycle4"/>
    <dgm:cxn modelId="{474EC616-C3B7-4379-B4B7-E4422212271D}" type="presParOf" srcId="{8ADE08E8-4F61-440B-AA1B-DEF459786A9A}" destId="{3875ECF5-3158-485F-9830-0478F97AF6ED}" srcOrd="0" destOrd="0" presId="urn:microsoft.com/office/officeart/2005/8/layout/cycle4"/>
    <dgm:cxn modelId="{C1E44083-9889-49E1-9842-1DB5E84B31F2}" type="presParOf" srcId="{8ADE08E8-4F61-440B-AA1B-DEF459786A9A}" destId="{CF3A8B43-BE08-459B-B9E8-9B954813A9F0}" srcOrd="1" destOrd="0" presId="urn:microsoft.com/office/officeart/2005/8/layout/cycle4"/>
    <dgm:cxn modelId="{41D1C1CA-D9AA-4E74-8581-C2A943CED685}" type="presParOf" srcId="{8ADE08E8-4F61-440B-AA1B-DEF459786A9A}" destId="{712CCA28-A148-4A8E-A5CD-682FD2F04BB8}" srcOrd="2" destOrd="0" presId="urn:microsoft.com/office/officeart/2005/8/layout/cycle4"/>
    <dgm:cxn modelId="{47FE9EA2-0F6E-4E62-9114-06C5B31404B0}" type="presParOf" srcId="{8ADE08E8-4F61-440B-AA1B-DEF459786A9A}" destId="{B9847005-121C-4E5D-9A27-1E8EF8979AAB}" srcOrd="3" destOrd="0" presId="urn:microsoft.com/office/officeart/2005/8/layout/cycle4"/>
    <dgm:cxn modelId="{0E39E79F-80DC-4870-BF95-7870B3128F32}" type="presParOf" srcId="{8ADE08E8-4F61-440B-AA1B-DEF459786A9A}" destId="{09BE6659-8E83-4371-90C8-C3E1538E1296}" srcOrd="4" destOrd="0" presId="urn:microsoft.com/office/officeart/2005/8/layout/cycle4"/>
    <dgm:cxn modelId="{B3F7CE76-92E7-4466-88CD-A9A24808E484}" type="presParOf" srcId="{150F2B78-0846-4F2A-9546-C63521F990AF}" destId="{44D989BB-1999-475F-9897-1DFD443A8D95}" srcOrd="2" destOrd="0" presId="urn:microsoft.com/office/officeart/2005/8/layout/cycle4"/>
    <dgm:cxn modelId="{D4258B1B-45A5-4105-86AC-B843DDF9F04E}" type="presParOf" srcId="{150F2B78-0846-4F2A-9546-C63521F990AF}" destId="{B397ACD8-D757-4E13-B553-82ABB681B9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9DF51-3059-464C-9DF8-B43CAC95AA71}">
      <dsp:nvSpPr>
        <dsp:cNvPr id="0" name=""/>
        <dsp:cNvSpPr/>
      </dsp:nvSpPr>
      <dsp:spPr>
        <a:xfrm>
          <a:off x="4809790" y="133009"/>
          <a:ext cx="2135187" cy="21351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s-CL" sz="2000" b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Diagnóstico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3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Mesas Regionales de Cultura, Memoria y DDHH; línea base y brechas; criterios EBDH</a:t>
          </a:r>
          <a:r>
            <a:rPr lang="es-CL" altLang="es-CL" sz="1300" b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s-ES" sz="1300" kern="1200" dirty="0"/>
        </a:p>
      </dsp:txBody>
      <dsp:txXfrm>
        <a:off x="4809790" y="133009"/>
        <a:ext cx="2135187" cy="2135187"/>
      </dsp:txXfrm>
    </dsp:sp>
    <dsp:sp modelId="{8D9A0AD7-FC55-4CE5-BBE8-0AFD4F158D19}">
      <dsp:nvSpPr>
        <dsp:cNvPr id="0" name=""/>
        <dsp:cNvSpPr/>
      </dsp:nvSpPr>
      <dsp:spPr>
        <a:xfrm>
          <a:off x="1048429" y="-1583"/>
          <a:ext cx="6031141" cy="6031141"/>
        </a:xfrm>
        <a:prstGeom prst="circularArrow">
          <a:avLst>
            <a:gd name="adj1" fmla="val 6904"/>
            <a:gd name="adj2" fmla="val 465468"/>
            <a:gd name="adj3" fmla="val 548925"/>
            <a:gd name="adj4" fmla="val 2058560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77709E-7936-4D60-8253-6A3EF2779684}">
      <dsp:nvSpPr>
        <dsp:cNvPr id="0" name=""/>
        <dsp:cNvSpPr/>
      </dsp:nvSpPr>
      <dsp:spPr>
        <a:xfrm>
          <a:off x="4809790" y="3759777"/>
          <a:ext cx="2135187" cy="21351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2000" b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Diseño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2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Protocolo programático. Iniciativas Estratégicas Regionales (IER); Pedagogía crítica, alineación con 3PNDH 2026–2029 y PNB. C1;C2;C3.</a:t>
          </a:r>
          <a:r>
            <a:rPr lang="es-CL" altLang="es-CL" sz="1200" b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s-ES" sz="1200" kern="1200" dirty="0"/>
        </a:p>
      </dsp:txBody>
      <dsp:txXfrm>
        <a:off x="4809790" y="3759777"/>
        <a:ext cx="2135187" cy="2135187"/>
      </dsp:txXfrm>
    </dsp:sp>
    <dsp:sp modelId="{C440FA8C-57D2-4B56-B7BE-8E5793592CE3}">
      <dsp:nvSpPr>
        <dsp:cNvPr id="0" name=""/>
        <dsp:cNvSpPr/>
      </dsp:nvSpPr>
      <dsp:spPr>
        <a:xfrm>
          <a:off x="1048429" y="-1583"/>
          <a:ext cx="6031141" cy="6031141"/>
        </a:xfrm>
        <a:prstGeom prst="circularArrow">
          <a:avLst>
            <a:gd name="adj1" fmla="val 6904"/>
            <a:gd name="adj2" fmla="val 465468"/>
            <a:gd name="adj3" fmla="val 5948925"/>
            <a:gd name="adj4" fmla="val 438560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9CDCE4-0274-40D2-9FD5-51F62F2B19FE}">
      <dsp:nvSpPr>
        <dsp:cNvPr id="0" name=""/>
        <dsp:cNvSpPr/>
      </dsp:nvSpPr>
      <dsp:spPr>
        <a:xfrm>
          <a:off x="1183022" y="3759777"/>
          <a:ext cx="2135187" cy="21351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600" b="1" kern="1200" smtClean="0">
              <a:latin typeface="Verdana" panose="020B0604030504040204" pitchFamily="34" charset="0"/>
              <a:ea typeface="Verdana" panose="020B0604030504040204" pitchFamily="34" charset="0"/>
            </a:rPr>
            <a:t>Implementación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600" kern="1200" smtClean="0">
              <a:latin typeface="Verdana" panose="020B0604030504040204" pitchFamily="34" charset="0"/>
              <a:ea typeface="Verdana" panose="020B0604030504040204" pitchFamily="34" charset="0"/>
            </a:rPr>
            <a:t>Planes de Gestión de Sitios de Memoria; Protocolos de Uso; formación, mediación artística – cultural y difusión.</a:t>
          </a:r>
          <a:endParaRPr lang="es-ES" sz="1600" kern="1200" dirty="0"/>
        </a:p>
      </dsp:txBody>
      <dsp:txXfrm>
        <a:off x="1183022" y="3759777"/>
        <a:ext cx="2135187" cy="2135187"/>
      </dsp:txXfrm>
    </dsp:sp>
    <dsp:sp modelId="{0365DD88-7B54-4D3E-80E8-479C55943917}">
      <dsp:nvSpPr>
        <dsp:cNvPr id="0" name=""/>
        <dsp:cNvSpPr/>
      </dsp:nvSpPr>
      <dsp:spPr>
        <a:xfrm>
          <a:off x="1048429" y="-1583"/>
          <a:ext cx="6031141" cy="6031141"/>
        </a:xfrm>
        <a:prstGeom prst="circularArrow">
          <a:avLst>
            <a:gd name="adj1" fmla="val 6904"/>
            <a:gd name="adj2" fmla="val 465468"/>
            <a:gd name="adj3" fmla="val 11348925"/>
            <a:gd name="adj4" fmla="val 978560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597453-6B50-46C8-B3F7-785625DA5EFE}">
      <dsp:nvSpPr>
        <dsp:cNvPr id="0" name=""/>
        <dsp:cNvSpPr/>
      </dsp:nvSpPr>
      <dsp:spPr>
        <a:xfrm>
          <a:off x="1183022" y="133009"/>
          <a:ext cx="2135187" cy="21351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600" b="1" kern="1200" dirty="0" smtClean="0">
              <a:latin typeface="Verdana" panose="020B0604030504040204" pitchFamily="34" charset="0"/>
              <a:ea typeface="Verdana" panose="020B0604030504040204" pitchFamily="34" charset="0"/>
            </a:rPr>
            <a:t>Evaluación y proyección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altLang="es-CL" sz="16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Principios EBDH; rendición de cuentas; reporte en marco MDS - 3PNDH.</a:t>
          </a:r>
          <a:endParaRPr lang="es-ES" sz="1600" kern="1200" dirty="0"/>
        </a:p>
      </dsp:txBody>
      <dsp:txXfrm>
        <a:off x="1183022" y="133009"/>
        <a:ext cx="2135187" cy="2135187"/>
      </dsp:txXfrm>
    </dsp:sp>
    <dsp:sp modelId="{BD449DF8-5CD2-47E6-998D-7135FB944327}">
      <dsp:nvSpPr>
        <dsp:cNvPr id="0" name=""/>
        <dsp:cNvSpPr/>
      </dsp:nvSpPr>
      <dsp:spPr>
        <a:xfrm>
          <a:off x="1048429" y="-1583"/>
          <a:ext cx="6031141" cy="6031141"/>
        </a:xfrm>
        <a:prstGeom prst="circularArrow">
          <a:avLst>
            <a:gd name="adj1" fmla="val 6904"/>
            <a:gd name="adj2" fmla="val 465468"/>
            <a:gd name="adj3" fmla="val 16748925"/>
            <a:gd name="adj4" fmla="val 1518560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5ECF5-3158-485F-9830-0478F97AF6ED}">
      <dsp:nvSpPr>
        <dsp:cNvPr id="0" name=""/>
        <dsp:cNvSpPr/>
      </dsp:nvSpPr>
      <dsp:spPr>
        <a:xfrm>
          <a:off x="1661632" y="322493"/>
          <a:ext cx="2569676" cy="2569676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UCMDDHH</a:t>
          </a:r>
          <a:r>
            <a:rPr lang="es-E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(NODO CENTRAL)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Dirección técnica, presupuesto, seguimiento</a:t>
          </a:r>
          <a:endParaRPr lang="es-ES" sz="1400" kern="1200" dirty="0"/>
        </a:p>
      </dsp:txBody>
      <dsp:txXfrm>
        <a:off x="2414273" y="1075134"/>
        <a:ext cx="1817035" cy="1817035"/>
      </dsp:txXfrm>
    </dsp:sp>
    <dsp:sp modelId="{CF3A8B43-BE08-459B-B9E8-9B954813A9F0}">
      <dsp:nvSpPr>
        <dsp:cNvPr id="0" name=""/>
        <dsp:cNvSpPr/>
      </dsp:nvSpPr>
      <dsp:spPr>
        <a:xfrm rot="5400000">
          <a:off x="4822949" y="306741"/>
          <a:ext cx="2569676" cy="2569676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Mesas Regionales CMDDHH </a:t>
          </a:r>
          <a:r>
            <a:rPr lang="es-ES" sz="1600" kern="1200" dirty="0" smtClean="0"/>
            <a:t>(participación y          </a:t>
          </a:r>
          <a:r>
            <a:rPr lang="es-ES" sz="1600" kern="1200" dirty="0" err="1" smtClean="0"/>
            <a:t>co</a:t>
          </a:r>
          <a:r>
            <a:rPr lang="es-ES" sz="1600" kern="1200" dirty="0" smtClean="0"/>
            <a:t>-diseño IER) Agrupaciones de DDHH focalizadas</a:t>
          </a:r>
          <a:endParaRPr lang="es-ES" sz="1200" kern="1200" dirty="0"/>
        </a:p>
      </dsp:txBody>
      <dsp:txXfrm rot="-5400000">
        <a:off x="4822949" y="1059382"/>
        <a:ext cx="1817035" cy="1817035"/>
      </dsp:txXfrm>
    </dsp:sp>
    <dsp:sp modelId="{712CCA28-A148-4A8E-A5CD-682FD2F04BB8}">
      <dsp:nvSpPr>
        <dsp:cNvPr id="0" name=""/>
        <dsp:cNvSpPr/>
      </dsp:nvSpPr>
      <dsp:spPr>
        <a:xfrm rot="10800000">
          <a:off x="4759889" y="3152759"/>
          <a:ext cx="2569676" cy="2569676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Sitios y Espacios de Memoria </a:t>
          </a:r>
          <a:r>
            <a:rPr lang="es-ES" sz="1600" kern="1200" dirty="0" smtClean="0"/>
            <a:t>(programación artística, mediación y pedagogía de la memoria)</a:t>
          </a:r>
          <a:endParaRPr lang="es-ES" sz="1600" kern="1200" dirty="0"/>
        </a:p>
      </dsp:txBody>
      <dsp:txXfrm rot="10800000">
        <a:off x="4759889" y="3152759"/>
        <a:ext cx="1817035" cy="1817035"/>
      </dsp:txXfrm>
    </dsp:sp>
    <dsp:sp modelId="{B9847005-121C-4E5D-9A27-1E8EF8979AAB}">
      <dsp:nvSpPr>
        <dsp:cNvPr id="0" name=""/>
        <dsp:cNvSpPr/>
      </dsp:nvSpPr>
      <dsp:spPr>
        <a:xfrm rot="16200000">
          <a:off x="1630077" y="3168536"/>
          <a:ext cx="2569676" cy="2569676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Gobiernos locales- redes territoriales - articulación  </a:t>
          </a:r>
          <a:r>
            <a:rPr lang="es-ES" sz="1600" kern="1200" dirty="0" smtClean="0"/>
            <a:t>(implementación y soporte)</a:t>
          </a:r>
          <a:endParaRPr lang="es-ES" sz="1600" kern="1200" dirty="0"/>
        </a:p>
      </dsp:txBody>
      <dsp:txXfrm rot="5400000">
        <a:off x="2382718" y="3168536"/>
        <a:ext cx="1817035" cy="1817035"/>
      </dsp:txXfrm>
    </dsp:sp>
    <dsp:sp modelId="{44D989BB-1999-475F-9897-1DFD443A8D95}">
      <dsp:nvSpPr>
        <dsp:cNvPr id="0" name=""/>
        <dsp:cNvSpPr/>
      </dsp:nvSpPr>
      <dsp:spPr>
        <a:xfrm>
          <a:off x="4036224" y="2433180"/>
          <a:ext cx="887220" cy="77149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97ACD8-D757-4E13-B553-82ABB681B9FD}">
      <dsp:nvSpPr>
        <dsp:cNvPr id="0" name=""/>
        <dsp:cNvSpPr/>
      </dsp:nvSpPr>
      <dsp:spPr>
        <a:xfrm rot="10800000">
          <a:off x="4036224" y="2729910"/>
          <a:ext cx="887220" cy="77149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B54A2-433E-E148-98CF-01B4189D82DD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5C387-C38D-7F4D-8D7D-BB40374B8B1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4642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301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18A1-4EBE-F113-80C0-0796FA9B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7D5CFEA-B3F2-97C3-ABC6-4731559AA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A3D944-76B6-3C92-CD38-5A7ECA428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7B09-233B-500A-9715-AEE06F839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442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18A1-4EBE-F113-80C0-0796FA9B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7D5CFEA-B3F2-97C3-ABC6-4731559AA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A3D944-76B6-3C92-CD38-5A7ECA428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7B09-233B-500A-9715-AEE06F839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529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18A1-4EBE-F113-80C0-0796FA9B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7D5CFEA-B3F2-97C3-ABC6-4731559AA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A3D944-76B6-3C92-CD38-5A7ECA428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7B09-233B-500A-9715-AEE06F839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1966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18A1-4EBE-F113-80C0-0796FA9B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7D5CFEA-B3F2-97C3-ABC6-4731559AA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A3D944-76B6-3C92-CD38-5A7ECA428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7B09-233B-500A-9715-AEE06F839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8860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45CE-B8EF-9BCF-EDBC-A106C5267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DBCF1B2-B067-D2DF-E0B4-60F9CADC8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0AEFEFD-FB10-7FED-FCCA-DA35A420D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ACB2E4-AE90-02F9-8A85-F2ECDF1368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488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9248-2231-E0D7-9526-46C46AAFA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237FF9-640B-37FC-AAB0-C395A26F0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74BCD80-592E-F05A-BE8C-246F68648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BA233-23D1-68C0-FAFF-49A3E8E371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307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77B9-39C1-DF5C-7DD6-65BF2B236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9F0A39D-7CC5-4C44-38E5-E01317F5D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8339FDF-019D-2B48-CB63-0F2D0E119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722FCA-3045-4D30-7204-50F7B5A334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2155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3FA03-1010-110F-06CE-C9B2E74CF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18B42C-378C-8052-D0AD-CB3E8952C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4F8D689-F836-3678-8775-718F4995E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B44E7E-09AA-997E-172C-8495207E77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625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4B912-7FF6-202D-CC66-835BDCCA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4255EA0-5CF0-70FB-2258-0D9448C2D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5950BF3-95F0-5D0D-15D6-D08424B18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17602C-9F2E-1B78-8127-11A78E582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0436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C387-C38D-7F4D-8D7D-BB40374B8B1E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042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B2E4E-B98A-A750-8B1E-6524BD4EA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288332-F1EE-33BF-5B45-1A200F32A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5B3B98-1F35-2571-2127-FBF808645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63A704-98C6-66F7-16A4-FD9D3A17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BF382-37BB-1D07-C348-49F902FE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056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10B83-DC68-9CB3-26B7-4BF431E64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4D6B77-DE55-9EA4-D61B-55B86C8AA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D0F218-2C10-EA3B-F7AE-0264E288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CBA92-01EA-1D08-2239-CF0FFCDC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5C1B88-7307-6767-48F4-246D0A71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064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C807F-E144-68C9-4CF6-0DE08A38D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1A2E76-457B-7287-B7E9-E9E0C0329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543A65-2F11-AA1E-77EF-105EFE87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4E56C3-B3AC-C0A2-8DD9-4A929F32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9C9E63-EF4B-8B6B-ED24-5F94ABB5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94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E349D-4DC3-473B-8F65-39637FA39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79EC74-3BED-0EC0-A81D-ABF62D8EA3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DB8607-A831-A890-B567-C1FB1B6B6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EA23B4-0DDB-C92A-0F15-0E6EA7B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CA4E32-0664-5619-B9B8-DACF7630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265E81-350E-7AD7-07E7-D8E8FB6B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416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9D109-6A2C-B571-14A0-44C5AB05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6526DC-4B7E-4F4A-EE9C-B56B667F3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3363DA-D93B-9EF9-6EC8-4791CFECA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717B66-E752-3E4A-EBC2-B83868CCDE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9A5DA4-0FAA-0B34-F9C5-3BF6BA45D7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D547D-F7B2-2C0E-6461-DF7D6079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9EA7A0E-03D0-2F1B-E853-5B889468B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F9D20C-8EDA-6C22-480D-0511DF57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261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0667C-FEAC-9C31-1374-C0646181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66692A-5F61-0710-C8FF-59DF39CA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F07708-C669-14CE-CB26-F3E90AD0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44FB31-07CA-99F2-87EE-CACB901A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418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7A01ABA-625E-E0AF-9AEC-66EA634C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FAB593-4E61-C6C7-3157-492AA8BB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E66AF0-BD7C-9477-BF60-E3A026D9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2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70B0B-0B05-C121-0BCE-BEC87F49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01E35-458B-9994-798D-B9A0F18B7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0BE5C4-C899-255C-1F46-7AC0440FE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632B27-C254-B8E3-62B7-5CCCD12F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8DC910-7602-05AE-09F8-916F2697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CD2E9C-173C-D527-44FE-C66C13E94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869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7D945-95CD-1229-D8B6-A7753873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A1D679D-5D35-60D4-FCB1-1BE1614B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2AD80-C7EA-9B40-BD68-B5367D287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40AA2C-5479-20E7-0FB6-45C3CE45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D4D459-E153-FE8E-DEC5-39932B73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5170DD-2945-2163-DBF8-D850028F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910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17812-5009-FDBB-D715-C2F17A1D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3FEB97-A016-8FBE-F5F2-2BCAAD5DB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A5B0DC-7649-54CD-48C0-23373502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C31BC4-5D42-8637-F23B-8E106989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E3F471-0CA8-813C-66E8-901D5847E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647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F2BE8E-122B-208E-AA0A-F945838CA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1A70B4-5709-FAC1-33E2-E5FB52C9C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BC9EB0-E730-7B0A-E8E4-F2320958E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D6A8E3-8103-948B-637E-A849052B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73046-5A5F-F2B2-9A74-5762F54F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939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90198C-74AB-5147-B4D7-5AEA1C1389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1" y="1895476"/>
            <a:ext cx="6472767" cy="27543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s-CL"/>
              <a:t>Haga clic en el ícono para 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52943699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90198C-74AB-5147-B4D7-5AEA1C1389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1" y="1895476"/>
            <a:ext cx="6472767" cy="27543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s-CL"/>
              <a:t>Haga clic en el ícono para 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22444912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F2359B-04E4-01ED-689A-93A1663A0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5BCEEC-C96B-0DC0-4290-32F18394F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E2851F-2CF1-6901-1409-D84ED8AA5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5C7F5-E518-4449-946A-19B136B5AE60}" type="datetimeFigureOut">
              <a:rPr lang="es-CL" smtClean="0"/>
              <a:t>05-03-2026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2B1A28-07FD-79E1-FE0A-90EE1D5E2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DA1963-E09C-389D-ABAF-717B8D7A1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097A0-6419-AF42-932A-B78F8253A79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094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emf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emf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1A15B8F-1DF6-CDCC-CE42-999677D9A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D328AB-0E78-AA9E-B685-B30DD390A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851" y="0"/>
            <a:ext cx="3640297" cy="185351"/>
          </a:xfrm>
          <a:prstGeom prst="rect">
            <a:avLst/>
          </a:prstGeom>
        </p:spPr>
      </p:pic>
      <p:sp>
        <p:nvSpPr>
          <p:cNvPr id="8" name="1 CuadroTexto"/>
          <p:cNvSpPr txBox="1"/>
          <p:nvPr/>
        </p:nvSpPr>
        <p:spPr>
          <a:xfrm>
            <a:off x="697506" y="1420822"/>
            <a:ext cx="93402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PLANIFICACIÓN PROGRAMÁTICA Y OPERATIVA 2026</a:t>
            </a:r>
          </a:p>
          <a:p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DEPARTAMENTO/UNIDAD</a:t>
            </a:r>
            <a:r>
              <a:rPr lang="es-MX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Ciudadanía Cultural</a:t>
            </a:r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PROGRAMA/INICIATIVA</a:t>
            </a:r>
            <a:r>
              <a:rPr lang="es-MX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Unidad de Cultura, Memoria y Derechos Humanos</a:t>
            </a:r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MX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Subsecretaría de las Culturas y las Artes</a:t>
            </a:r>
            <a:endParaRPr lang="es-CL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357" y="4615698"/>
            <a:ext cx="6288469" cy="24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B8B5-0C0E-5561-5BC5-45CFACE70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6BCE7C-3FAC-A1C5-E99D-BB2AE7798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3E1BDB-31A4-AE85-EB14-145EE9F9C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38200" y="1544928"/>
            <a:ext cx="10458450" cy="523220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algn="just"/>
            <a:r>
              <a:rPr lang="es-ES" sz="12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Ley 21.045, Crea el Ministerio de las Culturas, las Artes y el Patrimonio. </a:t>
            </a:r>
          </a:p>
          <a:p>
            <a:pPr lvl="0" algn="just"/>
            <a:r>
              <a:rPr lang="es-ES" sz="12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Principio 8º: </a:t>
            </a:r>
            <a:r>
              <a:rPr lang="es-ES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la memoria histórica. Reconocer a la memoria histórica como pilar fundamental de la cultura y del patrimonio intangible del país, que se recrea y proyecta a sí misma en un permanente respeto a los derechos humanos, la diversidad, la tolerancia, la democracia y el Estado de Derecho.</a:t>
            </a:r>
          </a:p>
          <a:p>
            <a:pPr lvl="0" algn="just"/>
            <a:endParaRPr lang="es-ES" sz="12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r>
              <a:rPr lang="es-ES" sz="12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RESOLUCIÓN 3/2019 PRINCIPIOS SOBRE POLÍTICAS PÚBLICAS DE MEMORIA EN LAS AMÉRICAS (CIDH, 2019: 4).</a:t>
            </a:r>
          </a:p>
          <a:p>
            <a:pPr lvl="0" algn="just"/>
            <a:endParaRPr lang="es-ES" sz="12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r>
              <a:rPr lang="es-ES" sz="12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Medidas comprometidas en 3er Plan Nacional de Derechos Humanos desde la Subsecretaría de Derechos Humanos, donde la Unidad de Cultura, Memoria y Derechos Humanos ha sido asignada como Punto Focal. </a:t>
            </a:r>
          </a:p>
          <a:p>
            <a:pPr lvl="0" algn="just"/>
            <a:endParaRPr lang="es-ES" sz="12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Fortalecimiento de la gestión cultural de agrupaciones de derechos humanos que recuperan y activan sitios y lugares de memoria a través del diseño e implementación participativa de protocolos de uso.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Elaboración y activación de contenidos de educación antirracista, aplicado a contextos educativos y artístico-culturales.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Planificación Cultural Participativa con enfoque de Derechos Económicos, Sociales, Culturales y Ambientales dirigido a las niñeces y adolescencia</a:t>
            </a:r>
          </a:p>
          <a:p>
            <a:pPr marL="342900" lvl="0" indent="-342900">
              <a:buFont typeface="+mj-lt"/>
              <a:buAutoNum type="arabicPeriod"/>
            </a:pPr>
            <a:endParaRPr lang="es-ES" sz="12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s-ES" sz="12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Medidas comprometidas en el Plan Nacional de Búsqueda del MINCAP</a:t>
            </a:r>
          </a:p>
          <a:p>
            <a:pPr lvl="0"/>
            <a:endParaRPr lang="es-ES" sz="12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lvl="0" indent="-342900"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Crear el Archivo Nacional de la Memoria (ANM), vinculado a las violaciones a los derechos humanos cometidas en la dictadura civil militar y las respuestas sociales asociadas a ellas. </a:t>
            </a:r>
          </a:p>
          <a:p>
            <a:pPr marL="342900" lvl="0" indent="-342900"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Construir memoriales o rutas de memoria en los territorios en memoria de las víctimas de desaparición forzada y de quienes les han buscado. </a:t>
            </a:r>
          </a:p>
          <a:p>
            <a:pPr marL="342900" lvl="0" indent="-342900">
              <a:buAutoNum type="arabicPeriod"/>
            </a:pPr>
            <a:r>
              <a:rPr lang="es-CL" sz="1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Articular las memorias sobre la búsqueda y las violaciones a los DDHH, en conjunto con las comunidades locales, familiares, amigos e interesados. </a:t>
            </a:r>
            <a:endParaRPr lang="es-ES" sz="12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endParaRPr lang="es-CL" sz="1200" dirty="0">
              <a:latin typeface="Calibri"/>
              <a:ea typeface="Verdana"/>
              <a:cs typeface="Calibri"/>
            </a:endParaRPr>
          </a:p>
          <a:p>
            <a:pPr lvl="0" algn="just"/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endParaRPr lang="es-ES" sz="11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E284FF-72A5-7692-473E-A6471558DB06}"/>
              </a:ext>
            </a:extLst>
          </p:cNvPr>
          <p:cNvSpPr/>
          <p:nvPr/>
        </p:nvSpPr>
        <p:spPr>
          <a:xfrm>
            <a:off x="80596" y="624583"/>
            <a:ext cx="115794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AutoNum type="romanUcPeriod"/>
            </a:pP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Presentación Programas </a:t>
            </a:r>
          </a:p>
          <a:p>
            <a:pPr algn="ctr"/>
            <a:r>
              <a:rPr lang="es-ES" sz="1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Marco normativo</a:t>
            </a:r>
            <a:endParaRPr lang="es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s-CL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87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B8B5-0C0E-5561-5BC5-45CFACE70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6BCE7C-3FAC-A1C5-E99D-BB2AE7798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3E1BDB-31A4-AE85-EB14-145EE9F9C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0E284FF-72A5-7692-473E-A6471558DB06}"/>
              </a:ext>
            </a:extLst>
          </p:cNvPr>
          <p:cNvSpPr/>
          <p:nvPr/>
        </p:nvSpPr>
        <p:spPr>
          <a:xfrm>
            <a:off x="80596" y="624583"/>
            <a:ext cx="1157946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AutoNum type="romanUcPeriod"/>
            </a:pP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Presentación Programas </a:t>
            </a:r>
          </a:p>
          <a:p>
            <a:pPr algn="ctr"/>
            <a:r>
              <a:rPr lang="es-CL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(Propósito, focalización, bienes y servicios que entrega, ciclo de intervención)</a:t>
            </a:r>
          </a:p>
        </p:txBody>
      </p:sp>
      <p:sp>
        <p:nvSpPr>
          <p:cNvPr id="8" name="Rectángulo 7"/>
          <p:cNvSpPr/>
          <p:nvPr/>
        </p:nvSpPr>
        <p:spPr>
          <a:xfrm>
            <a:off x="876300" y="1701924"/>
            <a:ext cx="10220326" cy="40318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algn="just"/>
            <a:r>
              <a:rPr lang="es-ES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Creación: </a:t>
            </a:r>
            <a:r>
              <a:rPr lang="es-ES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instalación de la UCMDDHH en Ex CNCA, en 2015, responde a la demanda y perseverancia sostenida de las Agrupaciones de DDHH en materia de Reparación Simbólica, y a las Garantías de No Repetición asumidas por el Estado.</a:t>
            </a:r>
          </a:p>
          <a:p>
            <a:pPr lvl="0" algn="just"/>
            <a:endParaRPr lang="es-ES" sz="15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r>
              <a:rPr lang="es-ES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Sitios y Lugares de sitios de memoria </a:t>
            </a:r>
            <a:r>
              <a:rPr lang="es-ES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todos aquellos lugares donde se cometieron graves violaciones a los derechos humanos, o donde se padecieron o resistieron esas violaciones, o que por algún motivo las víctimas o las comunidades locales consideran que el lugar puede rendir memoria a esos acontecimientos, y que son utilizados para repensar, recuperar y transmitir sobre procesos traumáticos, y/o para homenajear y reparar a las víctimas (Resolución 3/2019 CIDH)</a:t>
            </a:r>
          </a:p>
          <a:p>
            <a:pPr lvl="0" algn="just"/>
            <a:endParaRPr lang="es-ES" sz="15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r>
              <a:rPr lang="es-MX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Problema Social: </a:t>
            </a: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Bajo desarrollo de la gestión cultural sostenida de las agrupaciones de derechos humanos que recuperan y activan sitios y espacios de memoria. </a:t>
            </a:r>
            <a:endParaRPr lang="es-ES" sz="15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sz="15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Propósito: </a:t>
            </a: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Agrupaciones de derechos humanos que recuperan y activan sitios y espacios de memoria aumentan su desarrollo de la gestión cultural sostenida. </a:t>
            </a:r>
          </a:p>
          <a:p>
            <a:pPr lvl="0"/>
            <a:endParaRPr lang="es-CL" sz="15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endParaRPr lang="es-CL" sz="1600" dirty="0" smtClean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2841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56BCE7C-3FAC-A1C5-E99D-BB2AE7798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3E1BDB-31A4-AE85-EB14-145EE9F9C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19125" y="1586925"/>
            <a:ext cx="108585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s-MX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Criterios de Focalización: </a:t>
            </a:r>
            <a:endParaRPr lang="es-CL" sz="15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s-CL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I. </a:t>
            </a:r>
            <a:r>
              <a:rPr lang="es-MX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Población objetivo </a:t>
            </a:r>
            <a:endParaRPr lang="es-CL" sz="15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spcAft>
                <a:spcPts val="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 menos 2 años de vigencia de personalidad jurídica </a:t>
            </a:r>
          </a:p>
          <a:p>
            <a:pPr marL="285750" indent="-285750" algn="just">
              <a:spcAft>
                <a:spcPts val="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posean una programación conmemorativa artístico cultural vinculada a la reparación y activación de sitios y espacios de memora a través de prácticas artísticas y culturales.</a:t>
            </a:r>
          </a:p>
          <a:p>
            <a:pPr marL="285750" indent="-285750" algn="just">
              <a:spcAft>
                <a:spcPts val="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s-CL" sz="15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s-CL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II. Población beneficiaria: </a:t>
            </a: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programa atenderá a las agrupaciones de derechos humanos que recuperan y activan sitios y espacios de memoria. Son organizaciones de la sociedad civil sin fines de lucro. Para ingresar al programa se aplicarán los siguientes criterios de priorización: </a:t>
            </a:r>
          </a:p>
          <a:p>
            <a:pPr algn="just">
              <a:spcAft>
                <a:spcPts val="0"/>
              </a:spcAft>
              <a:buSzPts val="1000"/>
              <a:tabLst>
                <a:tab pos="457200" algn="l"/>
              </a:tabLst>
            </a:pPr>
            <a:endParaRPr lang="es-CL" sz="15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Agrupaciones con al menos 2 años de vigencia de personalidad jurídica </a:t>
            </a: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Posean una programación conmemorativa artístico cultural vinculada a la reparación y activación de sitios y espacios de memoria a través de prácticas artísticas y culturales </a:t>
            </a: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Agrupaciones integradas a las Mesas de Memoria y Derechos Humanos de las respectivas Seremis de las Culturas, las Artes y el Patrimonio </a:t>
            </a: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no cuentan con financiamiento de SERPAT en el año t-1 </a:t>
            </a: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articulen su quehacer artístico-cultural con redes de colaboración con otros sitios/espacios de memoria </a:t>
            </a:r>
          </a:p>
          <a:p>
            <a:pPr marL="342900" indent="-342900" algn="just">
              <a:spcAft>
                <a:spcPts val="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estén vinculadas a sitios y espacios agraviados.</a:t>
            </a:r>
          </a:p>
          <a:p>
            <a:pPr algn="just">
              <a:spcAft>
                <a:spcPts val="0"/>
              </a:spcAft>
              <a:buSzPts val="1000"/>
              <a:tabLst>
                <a:tab pos="457200" algn="l"/>
              </a:tabLst>
            </a:pPr>
            <a:endParaRPr lang="es-CL" sz="15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SzPts val="1000"/>
              <a:tabLst>
                <a:tab pos="457200" algn="l"/>
              </a:tabLst>
            </a:pPr>
            <a:r>
              <a:rPr lang="es-CL" sz="15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Focalización 2026: </a:t>
            </a:r>
            <a:r>
              <a:rPr lang="es-CL" sz="15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150 agrupaciones de DDHH</a:t>
            </a:r>
          </a:p>
          <a:p>
            <a:pPr marL="34290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L" sz="160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E284FF-72A5-7692-473E-A6471558DB06}"/>
              </a:ext>
            </a:extLst>
          </p:cNvPr>
          <p:cNvSpPr/>
          <p:nvPr/>
        </p:nvSpPr>
        <p:spPr>
          <a:xfrm>
            <a:off x="80596" y="624583"/>
            <a:ext cx="1157946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ctr">
              <a:buAutoNum type="romanUcPeriod"/>
            </a:pP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Presentación Programas </a:t>
            </a:r>
          </a:p>
          <a:p>
            <a:pPr algn="ctr"/>
            <a:r>
              <a:rPr lang="es-CL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(Propósito, focalización, bienes y servicios que entrega, ciclo de intervención)</a:t>
            </a:r>
          </a:p>
        </p:txBody>
      </p:sp>
    </p:spTree>
    <p:extLst>
      <p:ext uri="{BB962C8B-B14F-4D97-AF65-F5344CB8AC3E}">
        <p14:creationId xmlns:p14="http://schemas.microsoft.com/office/powerpoint/2010/main" val="4117584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B8B5-0C0E-5561-5BC5-45CFACE70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6BCE7C-3FAC-A1C5-E99D-BB2AE7798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3E1BDB-31A4-AE85-EB14-145EE9F9C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00087" y="1470034"/>
            <a:ext cx="10791825" cy="40318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0E284FF-72A5-7692-473E-A6471558DB06}"/>
              </a:ext>
            </a:extLst>
          </p:cNvPr>
          <p:cNvSpPr/>
          <p:nvPr/>
        </p:nvSpPr>
        <p:spPr>
          <a:xfrm>
            <a:off x="359229" y="267224"/>
            <a:ext cx="113703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Intervención</a:t>
            </a:r>
            <a:endParaRPr lang="es-CL" altLang="es-CL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25137698"/>
              </p:ext>
            </p:extLst>
          </p:nvPr>
        </p:nvGraphicFramePr>
        <p:xfrm>
          <a:off x="2079296" y="719666"/>
          <a:ext cx="8128000" cy="6027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731026" y="3133488"/>
            <a:ext cx="3220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Enfoque participativo. </a:t>
            </a:r>
            <a:r>
              <a:rPr lang="es-CL" altLang="es-CL" sz="1600" dirty="0"/>
              <a:t>proceso continuo para </a:t>
            </a:r>
            <a:r>
              <a:rPr lang="es-CL" sz="1600" dirty="0"/>
              <a:t>aumentar </a:t>
            </a:r>
            <a:r>
              <a:rPr lang="es-ES" sz="1600" dirty="0"/>
              <a:t>desarrollo de la gestión cultural </a:t>
            </a:r>
            <a:r>
              <a:rPr lang="es-CL" sz="1600" dirty="0"/>
              <a:t>sostenida</a:t>
            </a:r>
          </a:p>
        </p:txBody>
      </p:sp>
    </p:spTree>
    <p:extLst>
      <p:ext uri="{BB962C8B-B14F-4D97-AF65-F5344CB8AC3E}">
        <p14:creationId xmlns:p14="http://schemas.microsoft.com/office/powerpoint/2010/main" val="10784806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B8B5-0C0E-5561-5BC5-45CFACE70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6BCE7C-3FAC-A1C5-E99D-BB2AE7798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3E1BDB-31A4-AE85-EB14-145EE9F9C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7225" y="1547336"/>
            <a:ext cx="10791825" cy="40318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 smtClean="0">
              <a:solidFill>
                <a:srgbClr val="0070C0"/>
              </a:solidFill>
              <a:ea typeface="Calibri"/>
              <a:cs typeface="Calibri"/>
            </a:endParaRPr>
          </a:p>
          <a:p>
            <a:pPr algn="just">
              <a:buSzPts val="1000"/>
              <a:tabLst>
                <a:tab pos="457200" algn="l"/>
              </a:tabLst>
            </a:pPr>
            <a:endParaRPr lang="es-ES" sz="1600" dirty="0">
              <a:solidFill>
                <a:srgbClr val="0070C0"/>
              </a:solidFill>
              <a:ea typeface="Calibri"/>
              <a:cs typeface="Calibri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757051776"/>
              </p:ext>
            </p:extLst>
          </p:nvPr>
        </p:nvGraphicFramePr>
        <p:xfrm>
          <a:off x="1540164" y="923412"/>
          <a:ext cx="8959669" cy="5934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C0E284FF-72A5-7692-473E-A6471558DB06}"/>
              </a:ext>
            </a:extLst>
          </p:cNvPr>
          <p:cNvSpPr/>
          <p:nvPr/>
        </p:nvSpPr>
        <p:spPr>
          <a:xfrm>
            <a:off x="-833802" y="433498"/>
            <a:ext cx="115794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Gobernanza en Estrategia de Intervención</a:t>
            </a:r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85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05E3-162A-4332-449B-7188E18E7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6DA004-B563-032E-68CB-50A923892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7A435F-B1E9-6CDB-72DB-2AF519BFB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D53FA7E-BE22-33AF-4A49-6FCA99B3557B}"/>
              </a:ext>
            </a:extLst>
          </p:cNvPr>
          <p:cNvSpPr/>
          <p:nvPr/>
        </p:nvSpPr>
        <p:spPr>
          <a:xfrm>
            <a:off x="61546" y="349830"/>
            <a:ext cx="11579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II. </a:t>
            </a:r>
            <a:r>
              <a:rPr lang="es-CL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Logros del Periodo 2022- 2025</a:t>
            </a:r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11D88DB-CC6A-331A-04AF-D33044A7D143}"/>
              </a:ext>
            </a:extLst>
          </p:cNvPr>
          <p:cNvSpPr/>
          <p:nvPr/>
        </p:nvSpPr>
        <p:spPr>
          <a:xfrm>
            <a:off x="504825" y="1020861"/>
            <a:ext cx="10629900" cy="67403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Validación de modelo metodológico, procesos participativos e instrumentos pertinentes y relevantes implementados en jornadas de diseño, revisión, actualización y validación de Planes de Gestión de Sitios de Memoria/ espacios de memoria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Se valora complementariedad con Programa Red Cultura en vinculación con planificación cultural participativa con municipios para el fortalecimiento de gestión local. Se contabilizan un acompañamiento técnico en 24 planes de gestión.</a:t>
            </a:r>
          </a:p>
          <a:p>
            <a:pPr algn="just"/>
            <a:endParaRPr lang="es-ES" sz="16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En el ámbito de la formación, desde el 2022 al 2025 destacan las siguientes ciclos: </a:t>
            </a:r>
          </a:p>
          <a:p>
            <a:pPr algn="just"/>
            <a:endParaRPr lang="es-ES" sz="16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 Ciclo de formación de Gestión Cultural Especializada con Sitios/Espacios de Memoria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Lanzamiento primera edición Cuaderno Pedagógico para Sitios/Espacios de Memoria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Tercer Ciclo Especializado de Gestión Cultural con Sitios de Memoria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Asesorías Plan de gestión, Jornadas de sensibilización e introducción al Informe de Agravios de Sitios de Memoria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Jornadas de activación del Cuaderno Pedagógico para Sitio y Lugares de Memoria en Santiago y Valparaíso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Pasantías de Planes de Manejo en Sitios de Memoria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Pasantía de Archivos Orales en Casa de Memoria de Coquimbo;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Activación de Cuaderno Pedagógicos en Arica, Ñuble, Los Ríos, Aysén.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Pasantías de la pedagogía de las artes de la memoria, propiciando el intercambio y vinculo entre las agrupaciones de derechos humanos que gestionan y activan sitios de memoria y las comunidades artísticas en distintas disciplinas artísticas (teatro, cine, música), desarrolladas en la regiones de Los Ríos con Poetastros y Metropolitana con Teatro Camilo Henríquez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 smtClean="0">
              <a:latin typeface="Calibri"/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600" dirty="0" smtClean="0">
              <a:latin typeface="Calibri"/>
              <a:ea typeface="Calibri"/>
              <a:cs typeface="Calibri"/>
            </a:endParaRPr>
          </a:p>
          <a:p>
            <a:pPr algn="just"/>
            <a:r>
              <a:rPr lang="es-ES" sz="16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s-ES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  <a:br>
              <a:rPr lang="es-ES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endParaRPr lang="es-ES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8104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6989"/>
            <a:ext cx="10515600" cy="5247884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                             II</a:t>
            </a:r>
            <a:r>
              <a:rPr lang="es-CL" sz="1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 </a:t>
            </a:r>
            <a:r>
              <a:rPr lang="es-C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Logros del Periodo 2022- 2025</a:t>
            </a:r>
            <a:br>
              <a:rPr lang="es-C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s-C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es-C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s-ES" sz="18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/>
            </a:r>
            <a:br>
              <a:rPr lang="es-ES" sz="18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</a:br>
            <a:r>
              <a:rPr lang="es-ES" sz="1800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/>
            </a:r>
            <a:br>
              <a:rPr lang="es-ES" sz="1800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</a:b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3. Implementación de segunda versión de modalidad de </a:t>
            </a:r>
            <a:r>
              <a:rPr lang="es-ES" sz="1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Pasantías </a:t>
            </a: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 la </a:t>
            </a:r>
            <a:r>
              <a:rPr lang="es-ES" sz="1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Pedagogía </a:t>
            </a: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 las </a:t>
            </a:r>
            <a:r>
              <a:rPr lang="es-ES" sz="1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Artes </a:t>
            </a: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 la </a:t>
            </a:r>
            <a:r>
              <a:rPr lang="es-ES" sz="1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Memoria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propiciando el intercambio y vinculo entre las agrupaciones de derechos humanos que gestionan y activan sitios de memoria y las comunidades artísticas en distintas disciplinas artísticas ( teatro, cine, música), desarrolladas en la regiones de Los Ríos con Poetastros y Metropolitana con Teatro Camilo Henríquez.</a:t>
            </a:r>
            <a:b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s-CL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4. III </a:t>
            </a: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Encuentro Nacional de Sitios de Memoria convenio de colaboración Fundación Víctor Jara. 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Representantes de 100 agrupaciones de DDHH. Participación activa en reflexiones y propuestas para una política pública de sitios de memoria ( documento de sistematización). Conmemoración de los 90 años de natalicio de Víctor Jara, en el </a:t>
            </a:r>
            <a:r>
              <a:rPr lang="es-ES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Festival de Artes y Memoria. </a:t>
            </a:r>
            <a:r>
              <a:rPr lang="es-ES" sz="1800" dirty="0" smtClean="0">
                <a:latin typeface="Calibri"/>
                <a:ea typeface="Calibri"/>
                <a:cs typeface="Calibri"/>
              </a:rPr>
              <a:t/>
            </a:r>
            <a:br>
              <a:rPr lang="es-ES" sz="1800" dirty="0" smtClean="0">
                <a:latin typeface="Calibri"/>
                <a:ea typeface="Calibri"/>
                <a:cs typeface="Calibri"/>
              </a:rPr>
            </a:br>
            <a:r>
              <a:rPr lang="es-CL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es-CL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s-ES" sz="18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endParaRPr lang="es-CL" dirty="0">
              <a:solidFill>
                <a:srgbClr val="FF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6DA004-B563-032E-68CB-50A9238921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75776"/>
            <a:ext cx="1085612" cy="2424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7A435F-B1E9-6CDB-72DB-2AF519BFB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5318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EE10D-914F-5E49-57C2-B5D206FDE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63862F-50B1-2C57-C92D-0000301145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179981-2666-8AD0-4C80-8F37278B0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E79A6D-F067-5545-2C09-52A1F74700C8}"/>
              </a:ext>
            </a:extLst>
          </p:cNvPr>
          <p:cNvSpPr/>
          <p:nvPr/>
        </p:nvSpPr>
        <p:spPr>
          <a:xfrm>
            <a:off x="61546" y="349830"/>
            <a:ext cx="11579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II. Logros del Período 2022-2025 </a:t>
            </a:r>
          </a:p>
          <a:p>
            <a:pPr algn="ctr"/>
            <a:r>
              <a:rPr lang="es-CL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(Máximo 8 en una diapositiva)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D13900-E0F3-7D2A-F10F-660154D48BC6}"/>
              </a:ext>
            </a:extLst>
          </p:cNvPr>
          <p:cNvSpPr txBox="1"/>
          <p:nvPr/>
        </p:nvSpPr>
        <p:spPr>
          <a:xfrm>
            <a:off x="734518" y="934605"/>
            <a:ext cx="1026981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5.Implementación de proyectos artísticos culturales en cada región a través de Iniciativas Estratégicas Regionales. 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relaciona con la consolidación de trabajo colaborativo en las Mesas de Memoria y Derechos Humanos que priorizan iniciativas de programación artística-cultural regional y sus contribuciones a la reparación simbólica y colectiva. Los proyectos regionales que se realizaron con las Agrupaciones de Derechos Humanos desde 2022 al 2025 fueron:</a:t>
            </a:r>
          </a:p>
          <a:p>
            <a:endParaRPr lang="es-ES" sz="1800" b="0" i="0" u="none" strike="noStrike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CL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D820128-519D-C5B9-09A5-CA3697EE7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283562"/>
              </p:ext>
            </p:extLst>
          </p:nvPr>
        </p:nvGraphicFramePr>
        <p:xfrm>
          <a:off x="1027918" y="2484757"/>
          <a:ext cx="9683013" cy="405384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005073">
                  <a:extLst>
                    <a:ext uri="{9D8B030D-6E8A-4147-A177-3AD203B41FA5}">
                      <a16:colId xmlns:a16="http://schemas.microsoft.com/office/drawing/2014/main" val="3760658464"/>
                    </a:ext>
                  </a:extLst>
                </a:gridCol>
                <a:gridCol w="1669485">
                  <a:extLst>
                    <a:ext uri="{9D8B030D-6E8A-4147-A177-3AD203B41FA5}">
                      <a16:colId xmlns:a16="http://schemas.microsoft.com/office/drawing/2014/main" val="1423550375"/>
                    </a:ext>
                  </a:extLst>
                </a:gridCol>
                <a:gridCol w="1669485">
                  <a:extLst>
                    <a:ext uri="{9D8B030D-6E8A-4147-A177-3AD203B41FA5}">
                      <a16:colId xmlns:a16="http://schemas.microsoft.com/office/drawing/2014/main" val="4261111769"/>
                    </a:ext>
                  </a:extLst>
                </a:gridCol>
                <a:gridCol w="1669485">
                  <a:extLst>
                    <a:ext uri="{9D8B030D-6E8A-4147-A177-3AD203B41FA5}">
                      <a16:colId xmlns:a16="http://schemas.microsoft.com/office/drawing/2014/main" val="3261012531"/>
                    </a:ext>
                  </a:extLst>
                </a:gridCol>
                <a:gridCol w="1669485">
                  <a:extLst>
                    <a:ext uri="{9D8B030D-6E8A-4147-A177-3AD203B41FA5}">
                      <a16:colId xmlns:a16="http://schemas.microsoft.com/office/drawing/2014/main" val="1744690661"/>
                    </a:ext>
                  </a:extLst>
                </a:gridCol>
              </a:tblGrid>
              <a:tr h="1947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Región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2022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2023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2024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2025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5754714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ctr" rtl="0" fontAlgn="t"/>
                      <a:r>
                        <a:rPr lang="es-CL" sz="1400" kern="1200"/>
                        <a:t> 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Proyectos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Proyectos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Proyectos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Proyectos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5477063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Total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113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133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127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kern="1200"/>
                        <a:t>121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1613985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Arica y Parinacota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1202158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Tarapacá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3184316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Antofagasta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 dirty="0"/>
                        <a:t>10</a:t>
                      </a:r>
                      <a:endParaRPr lang="es-CL" sz="1400" kern="1200" dirty="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11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0818834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 dirty="0"/>
                        <a:t>Atacama</a:t>
                      </a:r>
                      <a:endParaRPr lang="es-CL" sz="1400" kern="1200" dirty="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2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1155247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Coquimbo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 dirty="0"/>
                        <a:t>8</a:t>
                      </a:r>
                      <a:endParaRPr lang="es-CL" sz="1400" kern="1200" dirty="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361045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Valparaíso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20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23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4194957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Metropolitana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20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25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27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8136388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O'Higgins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8518189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Maule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10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23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64115529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Ñuble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8996731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Biobío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2654985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La Araucanía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8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10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9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5211855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Los Ríos 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7621220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Los Lagos 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17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5583795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Aysén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3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2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10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5499844"/>
                  </a:ext>
                </a:extLst>
              </a:tr>
              <a:tr h="1947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kern="1200"/>
                        <a:t>Magallanes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5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6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/>
                        <a:t>4</a:t>
                      </a:r>
                      <a:endParaRPr lang="es-CL" sz="1400" kern="120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kern="1200" dirty="0"/>
                        <a:t>12</a:t>
                      </a:r>
                      <a:endParaRPr lang="es-CL" sz="1400" kern="1200" dirty="0">
                        <a:solidFill>
                          <a:srgbClr val="0070C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4020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7805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EE88-18C1-A6D9-3B80-72435FF38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D8F75F-7C2F-D71E-BE03-6E7945B62C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FEAA33-6C43-A564-9444-D91DBF978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B3F7824-CBE8-B122-D11E-C9A196F7918F}"/>
              </a:ext>
            </a:extLst>
          </p:cNvPr>
          <p:cNvSpPr/>
          <p:nvPr/>
        </p:nvSpPr>
        <p:spPr>
          <a:xfrm>
            <a:off x="61546" y="204688"/>
            <a:ext cx="115794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II. Logros del Periodo 2022- 2025</a:t>
            </a:r>
            <a:b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C67218F-5839-72C8-6685-238955EFDA5F}"/>
              </a:ext>
            </a:extLst>
          </p:cNvPr>
          <p:cNvSpPr/>
          <p:nvPr/>
        </p:nvSpPr>
        <p:spPr>
          <a:xfrm>
            <a:off x="536330" y="719162"/>
            <a:ext cx="10629900" cy="38472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s-ES" sz="1800" b="0" i="0" u="none" strike="noStrike" dirty="0">
                <a:effectLst/>
                <a:latin typeface="Calibri" panose="020F0502020204030204" pitchFamily="34" charset="0"/>
              </a:rPr>
              <a:t/>
            </a:r>
            <a:br>
              <a:rPr lang="es-ES" sz="1800" b="0" i="0" u="none" strike="noStrike" dirty="0">
                <a:effectLst/>
                <a:latin typeface="Calibri" panose="020F0502020204030204" pitchFamily="34" charset="0"/>
              </a:rPr>
            </a:br>
            <a:r>
              <a:rPr lang="es-ES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s-ES" sz="1800" b="0" i="0" u="none" strike="noStrike" dirty="0" smtClean="0">
                <a:effectLst/>
                <a:latin typeface="Calibri" panose="020F0502020204030204" pitchFamily="34" charset="0"/>
              </a:rPr>
              <a:t/>
            </a:r>
            <a:br>
              <a:rPr lang="es-ES" sz="1800" b="0" i="0" u="none" strike="noStrike" dirty="0" smtClean="0">
                <a:effectLst/>
                <a:latin typeface="Calibri" panose="020F0502020204030204" pitchFamily="34" charset="0"/>
              </a:rPr>
            </a:b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6. Continuidad en la actualización y socialización de informe de agravio a Sitios de Memoria entre organismos nacionales e internacionales de DDHH. 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Fuente de información validada para Informe Anual de DDHH de INDH;  de Justicia Transicional de UDP; Alto Comisionado de ONU de DDHH; CIDH; Relatora Especial de ONU DESCA. En comisión de seguridad de Subsecretaria de DDHH ( PDI; Carabineros y Ministerio Público).</a:t>
            </a:r>
          </a:p>
          <a:p>
            <a:pPr algn="just"/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b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7. Posicionamiento de programaciones conmemorativas artísticas-culturales a nivel nacional y regional </a:t>
            </a:r>
            <a:r>
              <a:rPr lang="es-ES" sz="1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las  conmemoraciones significativas de memoria y Derechos Humanos, mediante los procesos de gestión cultural y de las agrupaciones y vinculación virtuosa con las comunidades de artistas: Día de la Mujer Trabajadora y, Día Internacional de los Derechos Humanos; Día internacional de Desapariciones Forzadas. </a:t>
            </a:r>
          </a:p>
          <a:p>
            <a:pPr algn="just"/>
            <a:r>
              <a:rPr lang="es-ES" sz="1800" b="0" i="0" u="none" strike="noStrike" dirty="0">
                <a:effectLst/>
                <a:latin typeface="Calibri" panose="020F0502020204030204" pitchFamily="34" charset="0"/>
              </a:rPr>
              <a:t/>
            </a:r>
            <a:br>
              <a:rPr lang="es-ES" sz="1800" b="0" i="0" u="none" strike="noStrike" dirty="0">
                <a:effectLst/>
                <a:latin typeface="Calibri" panose="020F0502020204030204" pitchFamily="34" charset="0"/>
              </a:rPr>
            </a:br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4212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02362-721F-9C9B-C922-E5645DB93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6A8ADE-0F6B-9759-E8A6-B12D14123D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365355-0BE9-F828-A888-02BFD46ED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4C1A7F3-0480-24C7-5764-74DBE7E379FC}"/>
              </a:ext>
            </a:extLst>
          </p:cNvPr>
          <p:cNvSpPr/>
          <p:nvPr/>
        </p:nvSpPr>
        <p:spPr>
          <a:xfrm>
            <a:off x="61546" y="349830"/>
            <a:ext cx="115794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II. Logros del Periodo 2022- 2025</a:t>
            </a:r>
            <a:b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17699C-D42D-1EE5-100C-2C193B902180}"/>
              </a:ext>
            </a:extLst>
          </p:cNvPr>
          <p:cNvSpPr/>
          <p:nvPr/>
        </p:nvSpPr>
        <p:spPr>
          <a:xfrm>
            <a:off x="1211283" y="996976"/>
            <a:ext cx="9749270" cy="61247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 Visita entre sitios de memoria,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propiciando la vinculación e intercambio entre ellos.</a:t>
            </a:r>
          </a:p>
          <a:p>
            <a:pPr algn="just"/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9. IV Encuentro Nacional de Sitios/Espacios de Memoria a 10 años de la UCMDDHH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y, Seminario Internacional </a:t>
            </a: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“A 50 años del Plan Cóndor. Aprendizajes y Desafíos para América del </a:t>
            </a:r>
            <a:r>
              <a:rPr lang="es-ES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Sur”. Participación de 116 agrupaciones de DDHH y más de 50 producciones artísticas culturales</a:t>
            </a:r>
            <a:endParaRPr lang="es-ES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10. Posicionamiento como referente técnico nacional e internacional de políticas públicas con sitios/espacios de memoria.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Seminarios internacionales, foros, Mesas, seminario internacional Plan Cóndor. Plataforma Plan Cóndor.</a:t>
            </a:r>
          </a:p>
          <a:p>
            <a:pPr algn="just"/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11. Eficacia y eficiencia demostrada en apoyos a procesos de  gestión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(recuperación y activación) de sitios de   memoria: incremento en las declaratorias de Monumentos Históricos y concesiones de uso de bienes inmuebles de propiedad fiscal a las agrupaciones de derechos humanos, como aporte  del trabajo intersectorial.</a:t>
            </a:r>
          </a:p>
          <a:p>
            <a:pPr algn="just"/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just"/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12. Aportes como Puntos Focales de la Subsecretaría de las Culturas y las Artes, 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encargados del PNDH, desarrollando en ese marco diversas instancias de formación y fortalecimiento de capacidades, teniendo como eje articulador del trabajo vinculado al Segundo Plan Nacional de Derechos Humanos ( 2022-2025). Transversalización del enfoque de derechos humanos en políticas públicas, los compromisos institucionales asociados a los programas CECREA- Liberando Talentos; FICR; Interculturalidad y Migrantes. Existe un alto interés de equipo nacionales y regionales, así como consejeros/as regionales en participar de instancias de sensibilización, formación, diseño e implementación de instrumentos programáticos con enfoque de Derechos Humanos.</a:t>
            </a:r>
          </a:p>
          <a:p>
            <a:pPr lvl="0" algn="just"/>
            <a:endParaRPr lang="es-ES" sz="14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0" algn="just"/>
            <a:endParaRPr lang="es-ES" sz="1400" b="0" i="0" u="none" strike="noStrike" dirty="0" smtClean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 lvl="0" algn="just"/>
            <a:r>
              <a:rPr lang="es-ES" sz="1400" b="0" i="0" u="none" strike="noStrike" dirty="0">
                <a:effectLst/>
                <a:latin typeface="Calibri" panose="020F0502020204030204" pitchFamily="34" charset="0"/>
              </a:rPr>
              <a:t/>
            </a:r>
            <a:br>
              <a:rPr lang="es-ES" sz="1400" b="0" i="0" u="none" strike="noStrike" dirty="0">
                <a:effectLst/>
                <a:latin typeface="Calibri" panose="020F0502020204030204" pitchFamily="34" charset="0"/>
              </a:rPr>
            </a:br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6025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7B768-88B3-5AD5-4D30-CC20D0BD0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D22834D-585C-CFF3-BC99-7DC0297FD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1B1D01D-C699-A0BF-1D8F-C9A2F9AB2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416580C-06B8-B5EF-C0AE-A0DC61D66EF0}"/>
              </a:ext>
            </a:extLst>
          </p:cNvPr>
          <p:cNvSpPr/>
          <p:nvPr/>
        </p:nvSpPr>
        <p:spPr>
          <a:xfrm>
            <a:off x="61546" y="349830"/>
            <a:ext cx="11579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Prioridades Programáticas </a:t>
            </a:r>
            <a:r>
              <a:rPr lang="es-CL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2026</a:t>
            </a:r>
            <a:endParaRPr lang="es-CL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994A5C-1632-6F23-C87A-6B7B34C70CBD}"/>
              </a:ext>
            </a:extLst>
          </p:cNvPr>
          <p:cNvSpPr txBox="1"/>
          <p:nvPr/>
        </p:nvSpPr>
        <p:spPr>
          <a:xfrm>
            <a:off x="829372" y="871032"/>
            <a:ext cx="9684327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MX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MX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/>
            </a:pP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Asesorías y acompañamiento técnico a agrupaciones de derechos humanos focalizadas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en procesos de elaboración y validación de planes de gestión y protocolos de uso de sitios/espacios de memoria, orientación en procesos de elaboración de expedientes para solicitud de declaratorias como Monumento Histórico con atributos de sitios de memoria ( con CMN, bienes nacionales, Subsecretaría de Derechos Humanos). </a:t>
            </a:r>
          </a:p>
          <a:p>
            <a:pPr marL="342900" indent="-342900" algn="just">
              <a:buAutoNum type="arabicPeriod"/>
            </a:pPr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2"/>
            </a:pP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Continuidad en los procesos de fortalecimiento de las Mesas Regionales de Memoria y DDHH </a:t>
            </a:r>
            <a:r>
              <a:rPr lang="es-ES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(CMDDHH)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planificación con sentido estratégico y de continuidad.</a:t>
            </a:r>
          </a:p>
          <a:p>
            <a:pPr algn="just"/>
            <a:endParaRPr lang="es-ES" sz="14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3"/>
            </a:pP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Conmemoraciones: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 de marzo, Día Internacional de la Mujer Trabajadora; Día Internacional Desapariciones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Forzadas 30 de agosto,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Día del Cine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Chileno, 29 de noviembre, Día Internacional de los Derechos Humanos, 10 de diciembre.</a:t>
            </a:r>
          </a:p>
          <a:p>
            <a:pPr marL="342900" indent="-342900" algn="just">
              <a:buAutoNum type="arabicPeriod" startAt="3"/>
            </a:pPr>
            <a:endParaRPr lang="es-ES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3"/>
            </a:pPr>
            <a:r>
              <a:rPr lang="es-ES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Desconcentración </a:t>
            </a: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la gestión programática artística cultural y consolidación de Mesas de Cultura, Memoria y DDHH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Promoción del trabajo intergeneracional de las agrupaciones de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DDHH</a:t>
            </a:r>
          </a:p>
          <a:p>
            <a:pPr marL="342900" indent="-342900" algn="just">
              <a:buAutoNum type="arabicPeriod" startAt="3"/>
            </a:pPr>
            <a:endParaRPr lang="es-ES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3"/>
            </a:pPr>
            <a:r>
              <a:rPr lang="es-ES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Presentación </a:t>
            </a: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sitio Web de la Unidad de Cultura, Memoria y DDHH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contenga y difunda la  producción cultural desde los sitios/espacios de memoria. Democratización de la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producción</a:t>
            </a:r>
          </a:p>
          <a:p>
            <a:pPr marL="342900" indent="-342900" algn="just">
              <a:buAutoNum type="arabicPeriod" startAt="3"/>
            </a:pPr>
            <a:endParaRPr lang="es-ES" sz="1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3"/>
            </a:pPr>
            <a:r>
              <a:rPr lang="es-ES" sz="14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Avance </a:t>
            </a:r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un modelo de gestión pública con sitios de memoria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 Mesa Intersectorial de Sitios de Memoria, Subsecretaria de DDHH). </a:t>
            </a:r>
            <a:endParaRPr lang="en-U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just">
              <a:buAutoNum type="arabicPeriod" startAt="3"/>
            </a:pPr>
            <a:endParaRPr lang="en-U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531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78302" y="580907"/>
            <a:ext cx="93063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VII</a:t>
            </a:r>
            <a:r>
              <a:rPr lang="es-ES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Articulación Regional</a:t>
            </a:r>
            <a:endParaRPr lang="es-CL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CECDA9-8B8C-4241-B344-70F8A2963B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65" y="103911"/>
            <a:ext cx="1085612" cy="2424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7641033-0A14-D043-B0EE-55615F92E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5" y="27710"/>
            <a:ext cx="1041400" cy="762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78302" y="1923445"/>
            <a:ext cx="11150481" cy="2769985"/>
          </a:xfrm>
          <a:prstGeom prst="rect">
            <a:avLst/>
          </a:prstGeom>
          <a:noFill/>
          <a:ln w="1270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sz="1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Puentes de articulación de Niveles Centrales y Regionales </a:t>
            </a:r>
          </a:p>
          <a:p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Universidades, Mesas Técnicas a partir de complejidades de abordaje intersectorial en marco de Derecho Internacional– Nivel Central – Regional Ministerios: Justicia y DDHH; Bienes Nacionales; Obras Públicas; Municipalidades; Consejo de Monumentos Nacionales; Archivo Nacional; Centro Nacional de Conservación y Restauración; UCMDDHH; PRAIS; e instituciones de Derechos Humanos.</a:t>
            </a:r>
          </a:p>
          <a:p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Articulación con mismas instituciones públicas regionales en fase de validación de Planes de Gestión de Sitios de Memoria.</a:t>
            </a:r>
          </a:p>
          <a:p>
            <a:endParaRPr lang="es-ES" sz="1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Articulación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intersectorial para la actualización permanente del informe de 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agravios a sitios y espacios de </a:t>
            </a:r>
            <a:r>
              <a:rPr lang="es-ES" sz="1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memoria</a:t>
            </a:r>
            <a:r>
              <a:rPr lang="es-ES" sz="1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s-ES" b="1" dirty="0" smtClean="0">
              <a:solidFill>
                <a:srgbClr val="016482"/>
              </a:solidFill>
              <a:latin typeface="Verdana"/>
              <a:ea typeface="Verdana"/>
              <a:cs typeface="Calibri"/>
            </a:endParaRPr>
          </a:p>
          <a:p>
            <a:endParaRPr lang="es-ES" b="1" dirty="0">
              <a:solidFill>
                <a:srgbClr val="016482"/>
              </a:solidFill>
              <a:latin typeface="Verdana"/>
              <a:ea typeface="Verdana"/>
              <a:cs typeface="Calibri"/>
            </a:endParaRPr>
          </a:p>
          <a:p>
            <a:pPr algn="just"/>
            <a:endParaRPr lang="es-ES" sz="1600" dirty="0">
              <a:solidFill>
                <a:srgbClr val="016482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00721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D9A327-A87A-53C7-A56F-D11B8395C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136A2B-3F9D-D081-1035-5A0C1240A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207" y="2622207"/>
            <a:ext cx="1613586" cy="16135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07FF797-FFF0-FAFA-9CF2-ABA6CB328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851" y="0"/>
            <a:ext cx="3640297" cy="18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6DF6E3D85F6C4386B79D464320498B" ma:contentTypeVersion="6" ma:contentTypeDescription="Crear nuevo documento." ma:contentTypeScope="" ma:versionID="4bd6bf4a26151f07083ee6490823198b">
  <xsd:schema xmlns:xsd="http://www.w3.org/2001/XMLSchema" xmlns:xs="http://www.w3.org/2001/XMLSchema" xmlns:p="http://schemas.microsoft.com/office/2006/metadata/properties" xmlns:ns2="5e1368c2-e931-42c2-b6f0-84ab08248dcf" xmlns:ns3="b2772333-3203-4f4b-a058-292b719bc8dd" targetNamespace="http://schemas.microsoft.com/office/2006/metadata/properties" ma:root="true" ma:fieldsID="d68cb9f56b92c6b941da5751395b048a" ns2:_="" ns3:_="">
    <xsd:import namespace="5e1368c2-e931-42c2-b6f0-84ab08248dcf"/>
    <xsd:import namespace="b2772333-3203-4f4b-a058-292b719bc8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1368c2-e931-42c2-b6f0-84ab08248d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72333-3203-4f4b-a058-292b719bc8d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232597-2315-4419-AB7E-E4365B122D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152343-2E02-4D2C-903A-BC42FF23EA1F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b2772333-3203-4f4b-a058-292b719bc8dd"/>
    <ds:schemaRef ds:uri="5e1368c2-e931-42c2-b6f0-84ab08248dc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5D68CFE-CEFD-4D22-9EF5-89C3A940B1B2}">
  <ds:schemaRefs>
    <ds:schemaRef ds:uri="5e1368c2-e931-42c2-b6f0-84ab08248dcf"/>
    <ds:schemaRef ds:uri="b2772333-3203-4f4b-a058-292b719bc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8673</TotalTime>
  <Words>2209</Words>
  <Application>Microsoft Office PowerPoint</Application>
  <PresentationFormat>Panorámica</PresentationFormat>
  <Paragraphs>275</Paragraphs>
  <Slides>14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Symbol</vt:lpstr>
      <vt:lpstr>Calibri Light</vt:lpstr>
      <vt:lpstr>Calibri</vt:lpstr>
      <vt:lpstr>Verdana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                      II. Logros del Periodo 2022- 2025    3. Implementación de segunda versión de modalidad de Pasantías de la Pedagogía de las Artes de la Memoria, propiciando el intercambio y vinculo entre las agrupaciones de derechos humanos que gestionan y activan sitios de memoria y las comunidades artísticas en distintas disciplinas artísticas ( teatro, cine, música), desarrolladas en la regiones de Los Ríos con Poetastros y Metropolitana con Teatro Camilo Henríquez.  4. III Encuentro Nacional de Sitios de Memoria convenio de colaboración Fundación Víctor Jara. Representantes de 100 agrupaciones de DDHH. Participación activa en reflexiones y propuestas para una política pública de sitios de memoria ( documento de sistematización). Conmemoración de los 90 años de natalicio de Víctor Jara, en el Festival de Artes y Memoria.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Francia Alejandra Jamett Pizarro</cp:lastModifiedBy>
  <cp:revision>159</cp:revision>
  <dcterms:created xsi:type="dcterms:W3CDTF">2022-09-08T19:25:06Z</dcterms:created>
  <dcterms:modified xsi:type="dcterms:W3CDTF">2026-03-05T12:05:50Z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0x010100BD6DF6E3D85F6C4386B79D464320498B</vt:lpwstr>
  </property>
</Properties>
</file>