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1"/>
  </p:notesMasterIdLst>
  <p:handoutMasterIdLst>
    <p:handoutMasterId r:id="rId32"/>
  </p:handoutMasterIdLst>
  <p:sldIdLst>
    <p:sldId id="267" r:id="rId2"/>
    <p:sldId id="278" r:id="rId3"/>
    <p:sldId id="290" r:id="rId4"/>
    <p:sldId id="384" r:id="rId5"/>
    <p:sldId id="370" r:id="rId6"/>
    <p:sldId id="380" r:id="rId7"/>
    <p:sldId id="392" r:id="rId8"/>
    <p:sldId id="377" r:id="rId9"/>
    <p:sldId id="393" r:id="rId10"/>
    <p:sldId id="394" r:id="rId11"/>
    <p:sldId id="391" r:id="rId12"/>
    <p:sldId id="379" r:id="rId13"/>
    <p:sldId id="313" r:id="rId14"/>
    <p:sldId id="375" r:id="rId15"/>
    <p:sldId id="314" r:id="rId16"/>
    <p:sldId id="388" r:id="rId17"/>
    <p:sldId id="381" r:id="rId18"/>
    <p:sldId id="376" r:id="rId19"/>
    <p:sldId id="395" r:id="rId20"/>
    <p:sldId id="385" r:id="rId21"/>
    <p:sldId id="389" r:id="rId22"/>
    <p:sldId id="387" r:id="rId23"/>
    <p:sldId id="354" r:id="rId24"/>
    <p:sldId id="355" r:id="rId25"/>
    <p:sldId id="390" r:id="rId26"/>
    <p:sldId id="272" r:id="rId27"/>
    <p:sldId id="270" r:id="rId28"/>
    <p:sldId id="397" r:id="rId29"/>
    <p:sldId id="396" r:id="rId30"/>
  </p:sldIdLst>
  <p:sldSz cx="12192000" cy="6858000"/>
  <p:notesSz cx="6858000" cy="9144000"/>
  <p:embeddedFontLst>
    <p:embeddedFont>
      <p:font typeface="Verdana" panose="020B0604030504040204" pitchFamily="34" charset="0"/>
      <p:regular r:id="rId33"/>
      <p:bold r:id="rId34"/>
      <p:italic r:id="rId35"/>
      <p:boldItalic r:id="rId36"/>
    </p:embeddedFont>
  </p:embeddedFontLst>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581"/>
    <a:srgbClr val="FF0000"/>
    <a:srgbClr val="CC0000"/>
    <a:srgbClr val="000000"/>
    <a:srgbClr val="0C4581"/>
    <a:srgbClr val="1579A1"/>
    <a:srgbClr val="02527A"/>
    <a:srgbClr val="00618E"/>
    <a:srgbClr val="036D99"/>
    <a:srgbClr val="0164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78"/>
    <p:restoredTop sz="89911" autoAdjust="0"/>
  </p:normalViewPr>
  <p:slideViewPr>
    <p:cSldViewPr snapToGrid="0">
      <p:cViewPr varScale="1">
        <p:scale>
          <a:sx n="57" d="100"/>
          <a:sy n="57" d="100"/>
        </p:scale>
        <p:origin x="1324"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55" d="100"/>
          <a:sy n="155" d="100"/>
        </p:scale>
        <p:origin x="684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4E862C18-7D9C-6E98-CE43-625B0A70E8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a:extLst>
              <a:ext uri="{FF2B5EF4-FFF2-40B4-BE49-F238E27FC236}">
                <a16:creationId xmlns:a16="http://schemas.microsoft.com/office/drawing/2014/main" id="{A9D9D36F-87D8-F435-BA4A-BA42B9ED82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F0D7B5-8BD1-0343-9987-96CBA8519325}" type="datetimeFigureOut">
              <a:rPr lang="es-CL" smtClean="0"/>
              <a:t>04-03-2026</a:t>
            </a:fld>
            <a:endParaRPr lang="es-CL"/>
          </a:p>
        </p:txBody>
      </p:sp>
      <p:sp>
        <p:nvSpPr>
          <p:cNvPr id="4" name="Marcador de pie de página 3">
            <a:extLst>
              <a:ext uri="{FF2B5EF4-FFF2-40B4-BE49-F238E27FC236}">
                <a16:creationId xmlns:a16="http://schemas.microsoft.com/office/drawing/2014/main" id="{9EDA2835-E8CF-C4C0-3DEB-F69A386501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5" name="Marcador de número de diapositiva 4">
            <a:extLst>
              <a:ext uri="{FF2B5EF4-FFF2-40B4-BE49-F238E27FC236}">
                <a16:creationId xmlns:a16="http://schemas.microsoft.com/office/drawing/2014/main" id="{39D9176C-39D2-AD16-9C51-9F78C885E9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81AF95-D37A-7B43-98A5-5E96F8C84FE1}" type="slidenum">
              <a:rPr lang="es-CL" smtClean="0"/>
              <a:t>‹Nº›</a:t>
            </a:fld>
            <a:endParaRPr lang="es-CL"/>
          </a:p>
        </p:txBody>
      </p:sp>
    </p:spTree>
    <p:extLst>
      <p:ext uri="{BB962C8B-B14F-4D97-AF65-F5344CB8AC3E}">
        <p14:creationId xmlns:p14="http://schemas.microsoft.com/office/powerpoint/2010/main" val="317941362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9D930B-4135-1F42-BD35-E53C0A6A866B}" type="datetimeFigureOut">
              <a:rPr lang="es-CL" smtClean="0"/>
              <a:t>04-03-2026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BC5188-D123-BF40-85AE-5FCE2DCBF4AB}" type="slidenum">
              <a:rPr lang="es-CL" smtClean="0"/>
              <a:t>‹Nº›</a:t>
            </a:fld>
            <a:endParaRPr lang="es-CL"/>
          </a:p>
        </p:txBody>
      </p:sp>
    </p:spTree>
    <p:extLst>
      <p:ext uri="{BB962C8B-B14F-4D97-AF65-F5344CB8AC3E}">
        <p14:creationId xmlns:p14="http://schemas.microsoft.com/office/powerpoint/2010/main" val="360120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ABC5188-D123-BF40-85AE-5FCE2DCBF4AB}" type="slidenum">
              <a:rPr lang="es-CL" smtClean="0"/>
              <a:t>1</a:t>
            </a:fld>
            <a:endParaRPr lang="es-CL"/>
          </a:p>
        </p:txBody>
      </p:sp>
    </p:spTree>
    <p:extLst>
      <p:ext uri="{BB962C8B-B14F-4D97-AF65-F5344CB8AC3E}">
        <p14:creationId xmlns:p14="http://schemas.microsoft.com/office/powerpoint/2010/main" val="3431571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4ABC5188-D123-BF40-85AE-5FCE2DCBF4AB}" type="slidenum">
              <a:rPr lang="es-CL" smtClean="0"/>
              <a:t>6</a:t>
            </a:fld>
            <a:endParaRPr lang="es-CL"/>
          </a:p>
        </p:txBody>
      </p:sp>
    </p:spTree>
    <p:extLst>
      <p:ext uri="{BB962C8B-B14F-4D97-AF65-F5344CB8AC3E}">
        <p14:creationId xmlns:p14="http://schemas.microsoft.com/office/powerpoint/2010/main" val="2362883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MX" sz="1200" kern="1200" dirty="0">
                <a:solidFill>
                  <a:srgbClr val="0B4581"/>
                </a:solidFill>
                <a:latin typeface="Verdana" panose="020B0604030504040204" pitchFamily="34" charset="0"/>
                <a:ea typeface="Verdana" panose="020B0604030504040204" pitchFamily="34" charset="0"/>
                <a:cs typeface="Verdana" panose="020B0604030504040204" pitchFamily="34" charset="0"/>
              </a:rPr>
              <a:t>Se distinguen claramente cuatro agrupaciones principales de estructuras rectangulares modulares dispuestas en hileras (dos grupos grandes en la parte central-inferior y dos grupos más pequeños en la central-superior).</a:t>
            </a:r>
          </a:p>
          <a:p>
            <a:pPr algn="just"/>
            <a:r>
              <a:rPr lang="es-MX" sz="1200" kern="1200" dirty="0">
                <a:solidFill>
                  <a:srgbClr val="0B4581"/>
                </a:solidFill>
                <a:latin typeface="Verdana" panose="020B0604030504040204" pitchFamily="34" charset="0"/>
                <a:ea typeface="Verdana" panose="020B0604030504040204" pitchFamily="34" charset="0"/>
                <a:cs typeface="Verdana" panose="020B0604030504040204" pitchFamily="34" charset="0"/>
              </a:rPr>
              <a:t>Hay una estructura cuadrada central y destacada en el corazón del complejo de cabañas, que es el lugar lógico para ubicar los servicios centrales y comunes como la cocina, el comedor o la posta. A lo largo del camino de acceso (al lado derecho del terreno), se observa una hilera de pequeñas estructuras rectangulares que típicamente corresponden a bloques de servicios (baños, lavaderos o bodegas) en un campamento de este tipo. También se aprecian estructuras rectangulares más aisladas y separadas del cuerpo principal del campamento, que podrían corresponder a la vivienda del administrador o la recepción.</a:t>
            </a:r>
            <a:endParaRPr lang="es-CL" sz="1200" kern="12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Marcador de número de diapositiva 3"/>
          <p:cNvSpPr>
            <a:spLocks noGrp="1"/>
          </p:cNvSpPr>
          <p:nvPr>
            <p:ph type="sldNum" sz="quarter" idx="10"/>
          </p:nvPr>
        </p:nvSpPr>
        <p:spPr/>
        <p:txBody>
          <a:bodyPr/>
          <a:lstStyle/>
          <a:p>
            <a:fld id="{4ABC5188-D123-BF40-85AE-5FCE2DCBF4AB}" type="slidenum">
              <a:rPr lang="es-CL" smtClean="0"/>
              <a:t>15</a:t>
            </a:fld>
            <a:endParaRPr lang="es-CL"/>
          </a:p>
        </p:txBody>
      </p:sp>
    </p:spTree>
    <p:extLst>
      <p:ext uri="{BB962C8B-B14F-4D97-AF65-F5344CB8AC3E}">
        <p14:creationId xmlns:p14="http://schemas.microsoft.com/office/powerpoint/2010/main" val="3852194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CL" sz="1200" kern="1200" dirty="0">
                <a:solidFill>
                  <a:schemeClr val="tx1"/>
                </a:solidFill>
                <a:effectLst/>
                <a:latin typeface="+mn-lt"/>
                <a:ea typeface="+mn-ea"/>
                <a:cs typeface="+mn-cs"/>
              </a:rPr>
              <a:t>Entre las tipologías que se reconocen en el balneario se encuentran: las cabañas tipo “A”, las cuales presentan una estructura prefabricada modular de pino insigne, construida sobre pilotes de hormigón, con accesos laterales independientes.</a:t>
            </a:r>
          </a:p>
          <a:p>
            <a:r>
              <a:rPr lang="es-CL" sz="1200" kern="1200" dirty="0">
                <a:solidFill>
                  <a:schemeClr val="tx1"/>
                </a:solidFill>
                <a:effectLst/>
                <a:latin typeface="+mn-lt"/>
                <a:ea typeface="+mn-ea"/>
                <a:cs typeface="+mn-cs"/>
              </a:rPr>
              <a:t>También, se identifica una estructura de entramado de madera de aproximadamente 400 m², compuesta por un sistema de pilar y viga,</a:t>
            </a:r>
            <a:r>
              <a:rPr lang="es-CL" sz="1200" kern="1200" baseline="0" dirty="0">
                <a:solidFill>
                  <a:schemeClr val="tx1"/>
                </a:solidFill>
                <a:effectLst/>
                <a:latin typeface="+mn-lt"/>
                <a:ea typeface="+mn-ea"/>
                <a:cs typeface="+mn-cs"/>
              </a:rPr>
              <a:t> con techumbre con poca pendiente, </a:t>
            </a:r>
            <a:r>
              <a:rPr lang="es-CL" sz="1200" kern="1200" dirty="0">
                <a:solidFill>
                  <a:schemeClr val="tx1"/>
                </a:solidFill>
                <a:effectLst/>
                <a:latin typeface="+mn-lt"/>
                <a:ea typeface="+mn-ea"/>
                <a:cs typeface="+mn-cs"/>
              </a:rPr>
              <a:t>emplazada sobre un </a:t>
            </a:r>
            <a:r>
              <a:rPr lang="es-CL" sz="1200" kern="1200" dirty="0" err="1">
                <a:solidFill>
                  <a:schemeClr val="tx1"/>
                </a:solidFill>
                <a:effectLst/>
                <a:latin typeface="+mn-lt"/>
                <a:ea typeface="+mn-ea"/>
                <a:cs typeface="+mn-cs"/>
              </a:rPr>
              <a:t>radier</a:t>
            </a:r>
            <a:r>
              <a:rPr lang="es-CL" sz="1200" kern="1200" dirty="0">
                <a:solidFill>
                  <a:schemeClr val="tx1"/>
                </a:solidFill>
                <a:effectLst/>
                <a:latin typeface="+mn-lt"/>
                <a:ea typeface="+mn-ea"/>
                <a:cs typeface="+mn-cs"/>
              </a:rPr>
              <a:t> de hormigón de 20 × 20 metros.</a:t>
            </a:r>
          </a:p>
          <a:p>
            <a:r>
              <a:rPr lang="es-CL" sz="1200" kern="1200" dirty="0">
                <a:solidFill>
                  <a:schemeClr val="tx1"/>
                </a:solidFill>
                <a:effectLst/>
                <a:latin typeface="+mn-lt"/>
                <a:ea typeface="+mn-ea"/>
                <a:cs typeface="+mn-cs"/>
              </a:rPr>
              <a:t>Las restantes estructuras, de menor escala, comparten un mismo sistema constructivo de albañilería confinada con techumbre resuelta mediante cerchas de madera. Una de ellas presenta una cubierta de doble inclinación, mientras que la otra posee una pendiente menor orientada hacia el camino exterior, incorporando un alero y un frontón, revestido en madera. </a:t>
            </a:r>
          </a:p>
          <a:p>
            <a:pPr algn="just"/>
            <a:endParaRPr lang="es-CL" sz="1200" kern="12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Marcador de número de diapositiva 3"/>
          <p:cNvSpPr>
            <a:spLocks noGrp="1"/>
          </p:cNvSpPr>
          <p:nvPr>
            <p:ph type="sldNum" sz="quarter" idx="10"/>
          </p:nvPr>
        </p:nvSpPr>
        <p:spPr/>
        <p:txBody>
          <a:bodyPr/>
          <a:lstStyle/>
          <a:p>
            <a:fld id="{4ABC5188-D123-BF40-85AE-5FCE2DCBF4AB}" type="slidenum">
              <a:rPr lang="es-CL" smtClean="0"/>
              <a:t>16</a:t>
            </a:fld>
            <a:endParaRPr lang="es-CL"/>
          </a:p>
        </p:txBody>
      </p:sp>
    </p:spTree>
    <p:extLst>
      <p:ext uri="{BB962C8B-B14F-4D97-AF65-F5344CB8AC3E}">
        <p14:creationId xmlns:p14="http://schemas.microsoft.com/office/powerpoint/2010/main" val="385219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4ABC5188-D123-BF40-85AE-5FCE2DCBF4AB}" type="slidenum">
              <a:rPr lang="es-CL" smtClean="0"/>
              <a:t>17</a:t>
            </a:fld>
            <a:endParaRPr lang="es-CL"/>
          </a:p>
        </p:txBody>
      </p:sp>
    </p:spTree>
    <p:extLst>
      <p:ext uri="{BB962C8B-B14F-4D97-AF65-F5344CB8AC3E}">
        <p14:creationId xmlns:p14="http://schemas.microsoft.com/office/powerpoint/2010/main" val="1757440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4ABC5188-D123-BF40-85AE-5FCE2DCBF4AB}" type="slidenum">
              <a:rPr lang="es-CL" smtClean="0"/>
              <a:t>18</a:t>
            </a:fld>
            <a:endParaRPr lang="es-CL"/>
          </a:p>
        </p:txBody>
      </p:sp>
    </p:spTree>
    <p:extLst>
      <p:ext uri="{BB962C8B-B14F-4D97-AF65-F5344CB8AC3E}">
        <p14:creationId xmlns:p14="http://schemas.microsoft.com/office/powerpoint/2010/main" val="2736055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4ABC5188-D123-BF40-85AE-5FCE2DCBF4AB}" type="slidenum">
              <a:rPr lang="es-CL" smtClean="0"/>
              <a:t>24</a:t>
            </a:fld>
            <a:endParaRPr lang="es-CL"/>
          </a:p>
        </p:txBody>
      </p:sp>
    </p:spTree>
    <p:extLst>
      <p:ext uri="{BB962C8B-B14F-4D97-AF65-F5344CB8AC3E}">
        <p14:creationId xmlns:p14="http://schemas.microsoft.com/office/powerpoint/2010/main" val="520386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Portad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10B83-DC68-9CB3-26B7-4BF431E64A98}"/>
              </a:ext>
            </a:extLst>
          </p:cNvPr>
          <p:cNvSpPr>
            <a:spLocks noGrp="1"/>
          </p:cNvSpPr>
          <p:nvPr>
            <p:ph type="title" hasCustomPrompt="1"/>
          </p:nvPr>
        </p:nvSpPr>
        <p:spPr>
          <a:xfrm>
            <a:off x="838200" y="2339259"/>
            <a:ext cx="10515600" cy="837710"/>
          </a:xfrm>
        </p:spPr>
        <p:txBody>
          <a:bodyPr>
            <a:normAutofit/>
          </a:bodyPr>
          <a:lstStyle>
            <a:lvl1pPr algn="ctr">
              <a:defRPr sz="4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s-MX" dirty="0"/>
              <a:t>TÍTULO DE PRESENTACIÓN</a:t>
            </a:r>
            <a:endParaRPr lang="es-CL" dirty="0"/>
          </a:p>
        </p:txBody>
      </p:sp>
      <p:sp>
        <p:nvSpPr>
          <p:cNvPr id="14" name="Marcador de texto 13">
            <a:extLst>
              <a:ext uri="{FF2B5EF4-FFF2-40B4-BE49-F238E27FC236}">
                <a16:creationId xmlns:a16="http://schemas.microsoft.com/office/drawing/2014/main" id="{4EF85A1B-74A0-E128-CE32-50B638FB7137}"/>
              </a:ext>
            </a:extLst>
          </p:cNvPr>
          <p:cNvSpPr>
            <a:spLocks noGrp="1"/>
          </p:cNvSpPr>
          <p:nvPr>
            <p:ph type="body" sz="quarter" idx="11" hasCustomPrompt="1"/>
          </p:nvPr>
        </p:nvSpPr>
        <p:spPr>
          <a:xfrm>
            <a:off x="2882212" y="3264816"/>
            <a:ext cx="6427574" cy="346738"/>
          </a:xfrm>
        </p:spPr>
        <p:txBody>
          <a:bodyPr>
            <a:noAutofit/>
          </a:bodyPr>
          <a:lstStyle>
            <a:lvl1pPr marL="0" indent="0" algn="ctr">
              <a:buNone/>
              <a:defRPr sz="2800">
                <a:solidFill>
                  <a:schemeClr val="bg1"/>
                </a:solidFill>
              </a:defRPr>
            </a:lvl1pPr>
          </a:lstStyle>
          <a:p>
            <a:pPr lvl="0"/>
            <a:r>
              <a:rPr lang="es-MX" dirty="0"/>
              <a:t>Bajada lorem ipsum dolor sit amet</a:t>
            </a:r>
            <a:endParaRPr lang="es-CL" dirty="0"/>
          </a:p>
        </p:txBody>
      </p:sp>
      <p:sp>
        <p:nvSpPr>
          <p:cNvPr id="8" name="Marcador de texto 7">
            <a:extLst>
              <a:ext uri="{FF2B5EF4-FFF2-40B4-BE49-F238E27FC236}">
                <a16:creationId xmlns:a16="http://schemas.microsoft.com/office/drawing/2014/main" id="{D3EAE4C3-C21C-0F74-3775-DD3486554FC2}"/>
              </a:ext>
            </a:extLst>
          </p:cNvPr>
          <p:cNvSpPr>
            <a:spLocks noGrp="1"/>
          </p:cNvSpPr>
          <p:nvPr>
            <p:ph type="body" sz="quarter" idx="12" hasCustomPrompt="1"/>
          </p:nvPr>
        </p:nvSpPr>
        <p:spPr>
          <a:xfrm>
            <a:off x="4101379" y="1989474"/>
            <a:ext cx="3989238" cy="261938"/>
          </a:xfrm>
        </p:spPr>
        <p:txBody>
          <a:bodyPr/>
          <a:lstStyle>
            <a:lvl1pPr marL="0" indent="0" algn="ctr">
              <a:buNone/>
              <a:defRPr sz="1600"/>
            </a:lvl1pPr>
          </a:lstStyle>
          <a:p>
            <a:pPr lvl="0"/>
            <a:r>
              <a:rPr lang="es-MX" dirty="0"/>
              <a:t>Epígrafe</a:t>
            </a:r>
            <a:endParaRPr lang="es-CL" dirty="0"/>
          </a:p>
        </p:txBody>
      </p:sp>
    </p:spTree>
    <p:extLst>
      <p:ext uri="{BB962C8B-B14F-4D97-AF65-F5344CB8AC3E}">
        <p14:creationId xmlns:p14="http://schemas.microsoft.com/office/powerpoint/2010/main" val="1371419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Portadill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10B83-DC68-9CB3-26B7-4BF431E64A98}"/>
              </a:ext>
            </a:extLst>
          </p:cNvPr>
          <p:cNvSpPr>
            <a:spLocks noGrp="1"/>
          </p:cNvSpPr>
          <p:nvPr>
            <p:ph type="title" hasCustomPrompt="1"/>
          </p:nvPr>
        </p:nvSpPr>
        <p:spPr>
          <a:xfrm>
            <a:off x="838200" y="2279843"/>
            <a:ext cx="10515600" cy="837710"/>
          </a:xfrm>
        </p:spPr>
        <p:txBody>
          <a:bodyPr>
            <a:normAutofit/>
          </a:bodyPr>
          <a:lstStyle>
            <a:lvl1pPr algn="ctr">
              <a:defRPr sz="46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stStyle>
          <a:p>
            <a:r>
              <a:rPr lang="es-MX" dirty="0"/>
              <a:t>Título de lámina</a:t>
            </a:r>
            <a:endParaRPr lang="es-CL" dirty="0"/>
          </a:p>
        </p:txBody>
      </p:sp>
      <p:sp>
        <p:nvSpPr>
          <p:cNvPr id="14" name="Marcador de texto 13">
            <a:extLst>
              <a:ext uri="{FF2B5EF4-FFF2-40B4-BE49-F238E27FC236}">
                <a16:creationId xmlns:a16="http://schemas.microsoft.com/office/drawing/2014/main" id="{4EF85A1B-74A0-E128-CE32-50B638FB7137}"/>
              </a:ext>
            </a:extLst>
          </p:cNvPr>
          <p:cNvSpPr>
            <a:spLocks noGrp="1"/>
          </p:cNvSpPr>
          <p:nvPr>
            <p:ph type="body" sz="quarter" idx="11" hasCustomPrompt="1"/>
          </p:nvPr>
        </p:nvSpPr>
        <p:spPr>
          <a:xfrm>
            <a:off x="4201159" y="3264816"/>
            <a:ext cx="3789682" cy="346738"/>
          </a:xfrm>
        </p:spPr>
        <p:txBody>
          <a:bodyPr>
            <a:normAutofit/>
          </a:bodyPr>
          <a:lstStyle>
            <a:lvl1pPr marL="0" indent="0" algn="ctr">
              <a:buNone/>
              <a:defRPr sz="2000">
                <a:solidFill>
                  <a:srgbClr val="0B4581"/>
                </a:solidFill>
              </a:defRPr>
            </a:lvl1pPr>
          </a:lstStyle>
          <a:p>
            <a:pPr lvl="0"/>
            <a:r>
              <a:rPr lang="es-MX" dirty="0"/>
              <a:t>Bajada de lámina</a:t>
            </a:r>
            <a:endParaRPr lang="es-CL" dirty="0"/>
          </a:p>
        </p:txBody>
      </p:sp>
    </p:spTree>
    <p:extLst>
      <p:ext uri="{BB962C8B-B14F-4D97-AF65-F5344CB8AC3E}">
        <p14:creationId xmlns:p14="http://schemas.microsoft.com/office/powerpoint/2010/main" val="3250640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Lámina interior_op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81A2E76-457B-7287-B7E9-E9E0C0329FCC}"/>
              </a:ext>
            </a:extLst>
          </p:cNvPr>
          <p:cNvSpPr>
            <a:spLocks noGrp="1"/>
          </p:cNvSpPr>
          <p:nvPr>
            <p:ph type="body" idx="1" hasCustomPrompt="1"/>
          </p:nvPr>
        </p:nvSpPr>
        <p:spPr>
          <a:xfrm>
            <a:off x="831850" y="623078"/>
            <a:ext cx="10515600" cy="518388"/>
          </a:xfrm>
        </p:spPr>
        <p:txBody>
          <a:bodyPr>
            <a:normAutofit/>
          </a:bodyPr>
          <a:lstStyle>
            <a:lvl1pPr marL="0" indent="0">
              <a:buNone/>
              <a:defRPr sz="40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dirty="0"/>
              <a:t>Título de lámina</a:t>
            </a:r>
          </a:p>
        </p:txBody>
      </p:sp>
      <p:sp>
        <p:nvSpPr>
          <p:cNvPr id="13" name="Marcador de texto 12">
            <a:extLst>
              <a:ext uri="{FF2B5EF4-FFF2-40B4-BE49-F238E27FC236}">
                <a16:creationId xmlns:a16="http://schemas.microsoft.com/office/drawing/2014/main" id="{98520361-BD56-4E8E-9CB5-6FC8EDEDDB91}"/>
              </a:ext>
            </a:extLst>
          </p:cNvPr>
          <p:cNvSpPr>
            <a:spLocks noGrp="1"/>
          </p:cNvSpPr>
          <p:nvPr>
            <p:ph type="body" sz="quarter" idx="16" hasCustomPrompt="1"/>
          </p:nvPr>
        </p:nvSpPr>
        <p:spPr>
          <a:xfrm>
            <a:off x="3821113" y="1991656"/>
            <a:ext cx="7569200" cy="3584575"/>
          </a:xfrm>
        </p:spPr>
        <p:txBody>
          <a:bodyPr/>
          <a:lstStyle>
            <a:lvl1pPr marL="0" indent="0">
              <a:buNone/>
              <a:defRPr sz="2000">
                <a:solidFill>
                  <a:srgbClr val="0C4581"/>
                </a:solidFill>
              </a:defRPr>
            </a:lvl1pPr>
          </a:lstStyle>
          <a:p>
            <a:pPr lvl="0"/>
            <a:r>
              <a:rPr lang="es-MX" dirty="0"/>
              <a:t>Texto de lámina. Lorem ipsum dolor sit amet.</a:t>
            </a:r>
            <a:endParaRPr lang="es-CL" dirty="0"/>
          </a:p>
        </p:txBody>
      </p:sp>
    </p:spTree>
    <p:extLst>
      <p:ext uri="{BB962C8B-B14F-4D97-AF65-F5344CB8AC3E}">
        <p14:creationId xmlns:p14="http://schemas.microsoft.com/office/powerpoint/2010/main" val="7594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Lámina interior_op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81A2E76-457B-7287-B7E9-E9E0C0329FCC}"/>
              </a:ext>
            </a:extLst>
          </p:cNvPr>
          <p:cNvSpPr>
            <a:spLocks noGrp="1"/>
          </p:cNvSpPr>
          <p:nvPr>
            <p:ph type="body" idx="1" hasCustomPrompt="1"/>
          </p:nvPr>
        </p:nvSpPr>
        <p:spPr>
          <a:xfrm>
            <a:off x="831850" y="623078"/>
            <a:ext cx="10515600" cy="518388"/>
          </a:xfrm>
        </p:spPr>
        <p:txBody>
          <a:bodyPr>
            <a:normAutofit/>
          </a:bodyPr>
          <a:lstStyle>
            <a:lvl1pPr marL="0" indent="0">
              <a:buNone/>
              <a:defRPr sz="40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dirty="0"/>
              <a:t>Título de lámina</a:t>
            </a:r>
          </a:p>
        </p:txBody>
      </p:sp>
      <p:sp>
        <p:nvSpPr>
          <p:cNvPr id="13" name="Marcador de texto 12">
            <a:extLst>
              <a:ext uri="{FF2B5EF4-FFF2-40B4-BE49-F238E27FC236}">
                <a16:creationId xmlns:a16="http://schemas.microsoft.com/office/drawing/2014/main" id="{98520361-BD56-4E8E-9CB5-6FC8EDEDDB91}"/>
              </a:ext>
            </a:extLst>
          </p:cNvPr>
          <p:cNvSpPr>
            <a:spLocks noGrp="1"/>
          </p:cNvSpPr>
          <p:nvPr>
            <p:ph type="body" sz="quarter" idx="16" hasCustomPrompt="1"/>
          </p:nvPr>
        </p:nvSpPr>
        <p:spPr>
          <a:xfrm>
            <a:off x="3821113" y="1991656"/>
            <a:ext cx="7569200" cy="3584575"/>
          </a:xfrm>
        </p:spPr>
        <p:txBody>
          <a:bodyPr/>
          <a:lstStyle>
            <a:lvl1pPr marL="0" indent="0">
              <a:buNone/>
              <a:defRPr sz="2000">
                <a:solidFill>
                  <a:srgbClr val="0C4581"/>
                </a:solidFill>
              </a:defRPr>
            </a:lvl1pPr>
          </a:lstStyle>
          <a:p>
            <a:pPr lvl="0"/>
            <a:r>
              <a:rPr lang="es-MX" dirty="0"/>
              <a:t>Texto de lámina. Lorem ipsum dolor sit amet.</a:t>
            </a:r>
            <a:endParaRPr lang="es-CL" dirty="0"/>
          </a:p>
        </p:txBody>
      </p:sp>
    </p:spTree>
    <p:extLst>
      <p:ext uri="{BB962C8B-B14F-4D97-AF65-F5344CB8AC3E}">
        <p14:creationId xmlns:p14="http://schemas.microsoft.com/office/powerpoint/2010/main" val="324552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os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79EC74-3BED-0EC0-A81D-ABF62D8EA302}"/>
              </a:ext>
            </a:extLst>
          </p:cNvPr>
          <p:cNvSpPr>
            <a:spLocks noGrp="1"/>
          </p:cNvSpPr>
          <p:nvPr>
            <p:ph sz="half" idx="1"/>
          </p:nvPr>
        </p:nvSpPr>
        <p:spPr>
          <a:xfrm>
            <a:off x="838200" y="1485090"/>
            <a:ext cx="5181600" cy="4351338"/>
          </a:xfrm>
        </p:spPr>
        <p:txBody>
          <a:bodyPr/>
          <a:lstStyle/>
          <a:p>
            <a:pPr lvl="0"/>
            <a:endParaRPr lang="es-CL" dirty="0"/>
          </a:p>
        </p:txBody>
      </p:sp>
      <p:sp>
        <p:nvSpPr>
          <p:cNvPr id="11" name="Marcador de texto 9">
            <a:extLst>
              <a:ext uri="{FF2B5EF4-FFF2-40B4-BE49-F238E27FC236}">
                <a16:creationId xmlns:a16="http://schemas.microsoft.com/office/drawing/2014/main" id="{FFDD4098-A489-3EDD-9C9D-BD18C956122D}"/>
              </a:ext>
            </a:extLst>
          </p:cNvPr>
          <p:cNvSpPr>
            <a:spLocks noGrp="1"/>
          </p:cNvSpPr>
          <p:nvPr>
            <p:ph type="body" sz="quarter" idx="11"/>
          </p:nvPr>
        </p:nvSpPr>
        <p:spPr>
          <a:xfrm>
            <a:off x="6172200" y="1484313"/>
            <a:ext cx="5181600" cy="4351337"/>
          </a:xfrm>
        </p:spPr>
        <p:txBody>
          <a:bodyPr/>
          <a:lstStyle>
            <a:lvl1pPr>
              <a:defRPr sz="2400">
                <a:solidFill>
                  <a:srgbClr val="0C4581"/>
                </a:solidFill>
              </a:defRPr>
            </a:lvl1pPr>
            <a:lvl2pPr>
              <a:defRPr sz="2000">
                <a:solidFill>
                  <a:srgbClr val="0C4581"/>
                </a:solidFill>
              </a:defRPr>
            </a:lvl2pPr>
            <a:lvl3pPr>
              <a:defRPr sz="1800">
                <a:solidFill>
                  <a:srgbClr val="0C4581"/>
                </a:solidFill>
              </a:defRPr>
            </a:lvl3pPr>
            <a:lvl4pPr>
              <a:defRPr sz="1600">
                <a:solidFill>
                  <a:srgbClr val="0C4581"/>
                </a:solidFill>
              </a:defRPr>
            </a:lvl4pPr>
            <a:lvl5pPr>
              <a:defRPr sz="1600">
                <a:solidFill>
                  <a:srgbClr val="0C4581"/>
                </a:solidFill>
              </a:defRPr>
            </a:lvl5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s-CL" dirty="0"/>
          </a:p>
        </p:txBody>
      </p:sp>
      <p:sp>
        <p:nvSpPr>
          <p:cNvPr id="12" name="Marcador de texto 2">
            <a:extLst>
              <a:ext uri="{FF2B5EF4-FFF2-40B4-BE49-F238E27FC236}">
                <a16:creationId xmlns:a16="http://schemas.microsoft.com/office/drawing/2014/main" id="{D3881AA8-46B6-8B1C-2BFD-E829BBDBE929}"/>
              </a:ext>
            </a:extLst>
          </p:cNvPr>
          <p:cNvSpPr>
            <a:spLocks noGrp="1"/>
          </p:cNvSpPr>
          <p:nvPr>
            <p:ph type="body" idx="12" hasCustomPrompt="1"/>
          </p:nvPr>
        </p:nvSpPr>
        <p:spPr>
          <a:xfrm>
            <a:off x="831850" y="623078"/>
            <a:ext cx="10515600" cy="518388"/>
          </a:xfrm>
        </p:spPr>
        <p:txBody>
          <a:bodyPr>
            <a:normAutofit/>
          </a:bodyPr>
          <a:lstStyle>
            <a:lvl1pPr marL="0" indent="0">
              <a:buNone/>
              <a:defRPr sz="4000" b="1" i="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dirty="0"/>
              <a:t>Título de lámina</a:t>
            </a:r>
          </a:p>
        </p:txBody>
      </p:sp>
    </p:spTree>
    <p:extLst>
      <p:ext uri="{BB962C8B-B14F-4D97-AF65-F5344CB8AC3E}">
        <p14:creationId xmlns:p14="http://schemas.microsoft.com/office/powerpoint/2010/main" val="17841653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ierr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0720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7F2359B-04E4-01ED-689A-93A1663A09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dirty="0"/>
              <a:t>Haz clic para modificar el estilo de título del patrón</a:t>
            </a:r>
            <a:endParaRPr lang="es-CL" dirty="0"/>
          </a:p>
        </p:txBody>
      </p:sp>
      <p:sp>
        <p:nvSpPr>
          <p:cNvPr id="3" name="Marcador de texto 2">
            <a:extLst>
              <a:ext uri="{FF2B5EF4-FFF2-40B4-BE49-F238E27FC236}">
                <a16:creationId xmlns:a16="http://schemas.microsoft.com/office/drawing/2014/main" id="{5D5BCEEC-C96B-0DC0-4290-32F18394F3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s-CL" dirty="0"/>
          </a:p>
        </p:txBody>
      </p:sp>
      <p:sp>
        <p:nvSpPr>
          <p:cNvPr id="4" name="Marcador de fecha 3">
            <a:extLst>
              <a:ext uri="{FF2B5EF4-FFF2-40B4-BE49-F238E27FC236}">
                <a16:creationId xmlns:a16="http://schemas.microsoft.com/office/drawing/2014/main" id="{D5E2851F-2CF1-6901-1409-D84ED8AA56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45C7F5-E518-4449-946A-19B136B5AE60}" type="datetimeFigureOut">
              <a:rPr lang="es-CL" smtClean="0"/>
              <a:t>04-03-2026</a:t>
            </a:fld>
            <a:endParaRPr lang="es-CL"/>
          </a:p>
        </p:txBody>
      </p:sp>
      <p:sp>
        <p:nvSpPr>
          <p:cNvPr id="5" name="Marcador de pie de página 4">
            <a:extLst>
              <a:ext uri="{FF2B5EF4-FFF2-40B4-BE49-F238E27FC236}">
                <a16:creationId xmlns:a16="http://schemas.microsoft.com/office/drawing/2014/main" id="{472B1A28-07FD-79E1-FE0A-90EE1D5E27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1FDA1963-E09C-389D-ABAF-717B8D7A1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097A0-6419-AF42-932A-B78F8253A792}" type="slidenum">
              <a:rPr lang="es-CL" smtClean="0"/>
              <a:t>‹Nº›</a:t>
            </a:fld>
            <a:endParaRPr lang="es-CL"/>
          </a:p>
        </p:txBody>
      </p:sp>
    </p:spTree>
    <p:extLst>
      <p:ext uri="{BB962C8B-B14F-4D97-AF65-F5344CB8AC3E}">
        <p14:creationId xmlns:p14="http://schemas.microsoft.com/office/powerpoint/2010/main" val="1530940288"/>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1" r:id="rId3"/>
    <p:sldLayoutId id="2147483662" r:id="rId4"/>
    <p:sldLayoutId id="2147483652" r:id="rId5"/>
    <p:sldLayoutId id="2147483663" r:id="rId6"/>
  </p:sldLayoutIdLst>
  <p:txStyles>
    <p:titleStyle>
      <a:lvl1pPr algn="l" defTabSz="914400" rtl="0" eaLnBrk="1" latinLnBrk="0" hangingPunct="1">
        <a:lnSpc>
          <a:spcPct val="90000"/>
        </a:lnSpc>
        <a:spcBef>
          <a:spcPct val="0"/>
        </a:spcBef>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7.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8.jpe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png"/><Relationship Id="rId7" Type="http://schemas.openxmlformats.org/officeDocument/2006/relationships/image" Target="../media/image12.svg"/><Relationship Id="rId12"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7.png"/><Relationship Id="rId5" Type="http://schemas.openxmlformats.org/officeDocument/2006/relationships/image" Target="../media/image10.png"/><Relationship Id="rId10"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4.png"/><Relationship Id="rId3" Type="http://schemas.openxmlformats.org/officeDocument/2006/relationships/image" Target="../media/image8.png"/><Relationship Id="rId7" Type="http://schemas.openxmlformats.org/officeDocument/2006/relationships/image" Target="../media/image14.svg"/><Relationship Id="rId12"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32.pn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9.png"/><Relationship Id="rId9" Type="http://schemas.openxmlformats.org/officeDocument/2006/relationships/image" Target="../media/image12.sv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14.sv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35.png"/><Relationship Id="rId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9.png"/><Relationship Id="rId9" Type="http://schemas.openxmlformats.org/officeDocument/2006/relationships/image" Target="../media/image12.svg"/></Relationships>
</file>

<file path=ppt/slides/_rels/slide1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36.png"/><Relationship Id="rId7" Type="http://schemas.openxmlformats.org/officeDocument/2006/relationships/image" Target="../media/image11.png"/><Relationship Id="rId12"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6.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38.png"/><Relationship Id="rId3" Type="http://schemas.openxmlformats.org/officeDocument/2006/relationships/image" Target="../media/image37.png"/><Relationship Id="rId7" Type="http://schemas.openxmlformats.org/officeDocument/2006/relationships/image" Target="../media/image11.png"/><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6.pn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40.png"/><Relationship Id="rId3" Type="http://schemas.openxmlformats.org/officeDocument/2006/relationships/image" Target="../media/image6.png"/><Relationship Id="rId7" Type="http://schemas.openxmlformats.org/officeDocument/2006/relationships/image" Target="../media/image12.svg"/><Relationship Id="rId12"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7.png"/><Relationship Id="rId5" Type="http://schemas.openxmlformats.org/officeDocument/2006/relationships/image" Target="../media/image10.png"/><Relationship Id="rId15" Type="http://schemas.openxmlformats.org/officeDocument/2006/relationships/image" Target="../media/image42.png"/><Relationship Id="rId10"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4.svg"/><Relationship Id="rId14" Type="http://schemas.openxmlformats.org/officeDocument/2006/relationships/image" Target="../media/image41.jpe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44.png"/><Relationship Id="rId3" Type="http://schemas.openxmlformats.org/officeDocument/2006/relationships/image" Target="../media/image6.png"/><Relationship Id="rId7" Type="http://schemas.openxmlformats.org/officeDocument/2006/relationships/image" Target="../media/image12.svg"/><Relationship Id="rId12"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7.png"/><Relationship Id="rId5" Type="http://schemas.openxmlformats.org/officeDocument/2006/relationships/image" Target="../media/image10.png"/><Relationship Id="rId10"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4.svg"/></Relationships>
</file>

<file path=ppt/slides/_rels/slide19.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47.png"/><Relationship Id="rId3" Type="http://schemas.openxmlformats.org/officeDocument/2006/relationships/image" Target="../media/image8.png"/><Relationship Id="rId7" Type="http://schemas.openxmlformats.org/officeDocument/2006/relationships/image" Target="../media/image13.png"/><Relationship Id="rId12"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45.png"/><Relationship Id="rId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48.png"/><Relationship Id="rId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8.png"/><Relationship Id="rId7" Type="http://schemas.openxmlformats.org/officeDocument/2006/relationships/image" Target="../media/image13.png"/><Relationship Id="rId12" Type="http://schemas.openxmlformats.org/officeDocument/2006/relationships/image" Target="../media/image50.jpe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49.jpeg"/><Relationship Id="rId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9.png"/><Relationship Id="rId3" Type="http://schemas.openxmlformats.org/officeDocument/2006/relationships/image" Target="../media/image64.jpeg"/><Relationship Id="rId7" Type="http://schemas.openxmlformats.org/officeDocument/2006/relationships/image" Target="../media/image8.png"/><Relationship Id="rId12" Type="http://schemas.microsoft.com/office/2007/relationships/hdphoto" Target="../media/hdphoto1.wdp"/><Relationship Id="rId2" Type="http://schemas.openxmlformats.org/officeDocument/2006/relationships/image" Target="../media/image63.jpe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68.png"/><Relationship Id="rId5" Type="http://schemas.openxmlformats.org/officeDocument/2006/relationships/image" Target="../media/image6.png"/><Relationship Id="rId10" Type="http://schemas.openxmlformats.org/officeDocument/2006/relationships/image" Target="../media/image67.png"/><Relationship Id="rId4" Type="http://schemas.openxmlformats.org/officeDocument/2006/relationships/image" Target="../media/image65.jpeg"/><Relationship Id="rId9" Type="http://schemas.openxmlformats.org/officeDocument/2006/relationships/image" Target="../media/image66.png"/><Relationship Id="rId14" Type="http://schemas.microsoft.com/office/2007/relationships/hdphoto" Target="../media/hdphoto2.wdp"/></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9.png"/><Relationship Id="rId3" Type="http://schemas.openxmlformats.org/officeDocument/2006/relationships/image" Target="../media/image70.png"/><Relationship Id="rId7" Type="http://schemas.openxmlformats.org/officeDocument/2006/relationships/image" Target="../media/image8.png"/><Relationship Id="rId12"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68.png"/><Relationship Id="rId5" Type="http://schemas.openxmlformats.org/officeDocument/2006/relationships/image" Target="../media/image6.png"/><Relationship Id="rId10" Type="http://schemas.openxmlformats.org/officeDocument/2006/relationships/image" Target="../media/image67.png"/><Relationship Id="rId4" Type="http://schemas.openxmlformats.org/officeDocument/2006/relationships/image" Target="../media/image71.png"/><Relationship Id="rId9" Type="http://schemas.openxmlformats.org/officeDocument/2006/relationships/image" Target="../media/image66.png"/><Relationship Id="rId14" Type="http://schemas.microsoft.com/office/2007/relationships/hdphoto" Target="../media/hdphoto2.wdp"/></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svg"/><Relationship Id="rId12" Type="http://schemas.openxmlformats.org/officeDocument/2006/relationships/image" Target="../media/image74.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73.png"/><Relationship Id="rId5" Type="http://schemas.openxmlformats.org/officeDocument/2006/relationships/image" Target="../media/image9.png"/><Relationship Id="rId10" Type="http://schemas.openxmlformats.org/officeDocument/2006/relationships/image" Target="../media/image72.png"/><Relationship Id="rId4" Type="http://schemas.openxmlformats.org/officeDocument/2006/relationships/image" Target="../media/image8.png"/><Relationship Id="rId9" Type="http://schemas.openxmlformats.org/officeDocument/2006/relationships/image" Target="../media/image14.svg"/></Relationships>
</file>

<file path=ppt/slides/_rels/slide2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BA5590A-707B-7ABA-2F0D-F112631791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1818" y="4730437"/>
            <a:ext cx="2668360" cy="1048688"/>
          </a:xfrm>
          <a:prstGeom prst="rect">
            <a:avLst/>
          </a:prstGeom>
        </p:spPr>
      </p:pic>
      <p:sp>
        <p:nvSpPr>
          <p:cNvPr id="6" name="Google Shape;313;p1"/>
          <p:cNvSpPr txBox="1"/>
          <p:nvPr/>
        </p:nvSpPr>
        <p:spPr>
          <a:xfrm>
            <a:off x="1134594" y="1461432"/>
            <a:ext cx="10551127" cy="1737986"/>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l" rtl="0">
              <a:lnSpc>
                <a:spcPct val="120000"/>
              </a:lnSpc>
              <a:spcBef>
                <a:spcPts val="0"/>
              </a:spcBef>
              <a:spcAft>
                <a:spcPts val="0"/>
              </a:spcAft>
              <a:buClr>
                <a:schemeClr val="lt1"/>
              </a:buClr>
              <a:buSzPct val="100000"/>
              <a:buFont typeface="Arial"/>
              <a:buNone/>
            </a:pPr>
            <a:r>
              <a:rPr lang="es-CL" sz="3200" b="1" i="0" u="none" strike="noStrike" cap="none" dirty="0">
                <a:solidFill>
                  <a:schemeClr val="lt1"/>
                </a:solidFill>
                <a:latin typeface="Verdana" panose="020B0604030504040204" pitchFamily="34" charset="0"/>
                <a:ea typeface="Verdana" panose="020B0604030504040204" pitchFamily="34" charset="0"/>
                <a:cs typeface="Calibri"/>
                <a:sym typeface="Calibri"/>
              </a:rPr>
              <a:t>Solicitud de declaratoria como Monumento Nacional en la categoría de</a:t>
            </a:r>
            <a:r>
              <a:rPr lang="es-CL" dirty="0">
                <a:latin typeface="Verdana" panose="020B0604030504040204" pitchFamily="34" charset="0"/>
                <a:ea typeface="Verdana" panose="020B0604030504040204" pitchFamily="34" charset="0"/>
              </a:rPr>
              <a:t> </a:t>
            </a:r>
            <a:r>
              <a:rPr lang="es-CL" sz="3200" b="1" i="0" u="none" strike="noStrike" cap="none" dirty="0">
                <a:solidFill>
                  <a:schemeClr val="lt1"/>
                </a:solidFill>
                <a:latin typeface="Verdana" panose="020B0604030504040204" pitchFamily="34" charset="0"/>
                <a:ea typeface="Verdana" panose="020B0604030504040204" pitchFamily="34" charset="0"/>
                <a:cs typeface="Calibri"/>
                <a:sym typeface="Calibri"/>
              </a:rPr>
              <a:t>Monumento Histórico</a:t>
            </a:r>
          </a:p>
          <a:p>
            <a:pPr marL="0" marR="0" lvl="0" indent="0" algn="l" rtl="0">
              <a:lnSpc>
                <a:spcPct val="120000"/>
              </a:lnSpc>
              <a:spcBef>
                <a:spcPts val="0"/>
              </a:spcBef>
              <a:spcAft>
                <a:spcPts val="0"/>
              </a:spcAft>
              <a:buClr>
                <a:schemeClr val="lt1"/>
              </a:buClr>
              <a:buSzPct val="100000"/>
              <a:buFont typeface="Arial"/>
              <a:buNone/>
            </a:pPr>
            <a:endParaRPr sz="3200" b="1" i="0" u="none" strike="noStrike" cap="none" dirty="0">
              <a:solidFill>
                <a:schemeClr val="lt1"/>
              </a:solidFill>
              <a:latin typeface="Verdana" panose="020B0604030504040204" pitchFamily="34" charset="0"/>
              <a:ea typeface="Verdana" panose="020B0604030504040204" pitchFamily="34" charset="0"/>
              <a:cs typeface="Calibri"/>
              <a:sym typeface="Calibri"/>
            </a:endParaRPr>
          </a:p>
          <a:p>
            <a:pPr marL="0" marR="0" lvl="0" indent="0" algn="l" rtl="0">
              <a:lnSpc>
                <a:spcPct val="90000"/>
              </a:lnSpc>
              <a:spcBef>
                <a:spcPts val="1000"/>
              </a:spcBef>
              <a:spcAft>
                <a:spcPts val="0"/>
              </a:spcAft>
              <a:buClr>
                <a:schemeClr val="lt1"/>
              </a:buClr>
              <a:buSzPct val="100000"/>
              <a:buFont typeface="Arial"/>
              <a:buNone/>
            </a:pPr>
            <a:r>
              <a:rPr lang="es-CL" sz="5700" b="1" i="0" u="none" strike="noStrike" cap="none" dirty="0">
                <a:solidFill>
                  <a:schemeClr val="lt1"/>
                </a:solidFill>
                <a:latin typeface="Verdana" panose="020B0604030504040204" pitchFamily="34" charset="0"/>
                <a:ea typeface="Verdana" panose="020B0604030504040204" pitchFamily="34" charset="0"/>
                <a:cs typeface="Calibri"/>
                <a:sym typeface="Calibri"/>
              </a:rPr>
              <a:t>MH Sitio De Memoria </a:t>
            </a:r>
            <a:r>
              <a:rPr lang="es-MX" sz="5700" b="1" i="0" u="none" strike="noStrike" cap="none" dirty="0">
                <a:solidFill>
                  <a:schemeClr val="lt1"/>
                </a:solidFill>
                <a:latin typeface="Verdana" panose="020B0604030504040204" pitchFamily="34" charset="0"/>
                <a:ea typeface="Verdana" panose="020B0604030504040204" pitchFamily="34" charset="0"/>
                <a:cs typeface="Calibri"/>
                <a:sym typeface="Calibri"/>
              </a:rPr>
              <a:t>Balneario Popular camping Las Machas de Arica</a:t>
            </a:r>
            <a:endParaRPr sz="5700" b="1" i="0" u="none" strike="noStrike" cap="none" dirty="0">
              <a:solidFill>
                <a:schemeClr val="lt1"/>
              </a:solidFill>
              <a:latin typeface="Verdana" panose="020B0604030504040204" pitchFamily="34" charset="0"/>
              <a:ea typeface="Verdana" panose="020B0604030504040204" pitchFamily="34" charset="0"/>
              <a:cs typeface="Calibri"/>
              <a:sym typeface="Calibri"/>
            </a:endParaRPr>
          </a:p>
          <a:p>
            <a:pPr marL="0" marR="0" lvl="0" indent="0" algn="l" rtl="0">
              <a:lnSpc>
                <a:spcPct val="90000"/>
              </a:lnSpc>
              <a:spcBef>
                <a:spcPts val="1000"/>
              </a:spcBef>
              <a:spcAft>
                <a:spcPts val="0"/>
              </a:spcAft>
              <a:buClr>
                <a:schemeClr val="dk1"/>
              </a:buClr>
              <a:buSzPct val="100000"/>
              <a:buFont typeface="Arial"/>
              <a:buNone/>
            </a:pPr>
            <a:endParaRPr sz="3600" b="1" i="0" u="none" strike="noStrike" cap="none" dirty="0">
              <a:solidFill>
                <a:schemeClr val="lt1"/>
              </a:solidFill>
              <a:latin typeface="Calibri"/>
              <a:ea typeface="Calibri"/>
              <a:cs typeface="Calibri"/>
              <a:sym typeface="Calibri"/>
            </a:endParaRPr>
          </a:p>
        </p:txBody>
      </p:sp>
      <p:sp>
        <p:nvSpPr>
          <p:cNvPr id="10" name="Google Shape;314;p1"/>
          <p:cNvSpPr/>
          <p:nvPr/>
        </p:nvSpPr>
        <p:spPr>
          <a:xfrm>
            <a:off x="1134595" y="3169941"/>
            <a:ext cx="7451466" cy="4000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CL" sz="2000" b="1" i="0" u="none" strike="noStrike" cap="none" dirty="0">
                <a:solidFill>
                  <a:schemeClr val="lt1"/>
                </a:solidFill>
                <a:latin typeface="Verdana" panose="020B0604030504040204" pitchFamily="34" charset="0"/>
                <a:ea typeface="Verdana" panose="020B0604030504040204" pitchFamily="34" charset="0"/>
                <a:cs typeface="Calibri"/>
                <a:sym typeface="Calibri"/>
              </a:rPr>
              <a:t>Comuna de </a:t>
            </a:r>
            <a:r>
              <a:rPr lang="es-CL" sz="2000" b="1" dirty="0">
                <a:solidFill>
                  <a:schemeClr val="lt1"/>
                </a:solidFill>
                <a:latin typeface="Verdana" panose="020B0604030504040204" pitchFamily="34" charset="0"/>
                <a:ea typeface="Verdana" panose="020B0604030504040204" pitchFamily="34" charset="0"/>
                <a:cs typeface="Calibri"/>
                <a:sym typeface="Calibri"/>
              </a:rPr>
              <a:t>Arica</a:t>
            </a:r>
            <a:r>
              <a:rPr lang="es-CL" sz="2000" b="1" i="0" u="none" strike="noStrike" cap="none" dirty="0">
                <a:solidFill>
                  <a:schemeClr val="lt1"/>
                </a:solidFill>
                <a:latin typeface="Verdana" panose="020B0604030504040204" pitchFamily="34" charset="0"/>
                <a:ea typeface="Verdana" panose="020B0604030504040204" pitchFamily="34" charset="0"/>
                <a:cs typeface="Calibri"/>
                <a:sym typeface="Calibri"/>
              </a:rPr>
              <a:t>, Región </a:t>
            </a:r>
            <a:r>
              <a:rPr lang="es-CL" sz="2000" b="1" dirty="0">
                <a:solidFill>
                  <a:schemeClr val="lt1"/>
                </a:solidFill>
                <a:latin typeface="Verdana" panose="020B0604030504040204" pitchFamily="34" charset="0"/>
                <a:ea typeface="Verdana" panose="020B0604030504040204" pitchFamily="34" charset="0"/>
                <a:cs typeface="Calibri"/>
                <a:sym typeface="Calibri"/>
              </a:rPr>
              <a:t>de Arica y Parinacota</a:t>
            </a:r>
            <a:endParaRPr sz="2000" b="1" i="0" u="none" strike="noStrike" cap="none" dirty="0">
              <a:solidFill>
                <a:schemeClr val="lt1"/>
              </a:solidFill>
              <a:latin typeface="Verdana" panose="020B0604030504040204" pitchFamily="34" charset="0"/>
              <a:ea typeface="Verdana" panose="020B0604030504040204" pitchFamily="34" charset="0"/>
              <a:cs typeface="Calibri"/>
              <a:sym typeface="Calibri"/>
            </a:endParaRPr>
          </a:p>
        </p:txBody>
      </p:sp>
      <p:sp>
        <p:nvSpPr>
          <p:cNvPr id="11" name="Google Shape;315;p1"/>
          <p:cNvSpPr/>
          <p:nvPr/>
        </p:nvSpPr>
        <p:spPr>
          <a:xfrm>
            <a:off x="1134595" y="3710194"/>
            <a:ext cx="1036413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200" b="0" i="0" u="none" strike="noStrike" cap="none" dirty="0">
                <a:solidFill>
                  <a:schemeClr val="lt1"/>
                </a:solidFill>
                <a:latin typeface="Verdana" panose="020B0604030504040204" pitchFamily="34" charset="0"/>
                <a:ea typeface="Verdana" panose="020B0604030504040204" pitchFamily="34" charset="0"/>
                <a:cs typeface="Calibri"/>
                <a:sym typeface="Calibri"/>
              </a:rPr>
              <a:t>Xaviera Salgado Ferrufino</a:t>
            </a:r>
            <a:endParaRPr sz="1200" b="0" i="0" u="none" strike="noStrike" cap="none" dirty="0">
              <a:solidFill>
                <a:schemeClr val="lt1"/>
              </a:solidFill>
              <a:latin typeface="Verdana" panose="020B0604030504040204" pitchFamily="34" charset="0"/>
              <a:ea typeface="Verdana" panose="020B0604030504040204" pitchFamily="34" charset="0"/>
              <a:cs typeface="Calibri"/>
              <a:sym typeface="Calibri"/>
            </a:endParaRPr>
          </a:p>
          <a:p>
            <a:pPr marL="0" marR="0" lvl="0" indent="0" algn="l" rtl="0">
              <a:spcBef>
                <a:spcPts val="0"/>
              </a:spcBef>
              <a:spcAft>
                <a:spcPts val="0"/>
              </a:spcAft>
              <a:buNone/>
            </a:pPr>
            <a:r>
              <a:rPr lang="es-CL" sz="1200" b="0" i="0" u="none" strike="noStrike" cap="none" dirty="0">
                <a:solidFill>
                  <a:schemeClr val="lt1"/>
                </a:solidFill>
                <a:latin typeface="Verdana" panose="020B0604030504040204" pitchFamily="34" charset="0"/>
                <a:ea typeface="Verdana" panose="020B0604030504040204" pitchFamily="34" charset="0"/>
                <a:cs typeface="Calibri"/>
                <a:sym typeface="Calibri"/>
              </a:rPr>
              <a:t>Unidad de Memoria y Derechos Humanos | Área </a:t>
            </a:r>
            <a:r>
              <a:rPr lang="es-MX" sz="1200" b="0" i="0" u="none" strike="noStrike" cap="none" dirty="0">
                <a:solidFill>
                  <a:schemeClr val="lt1"/>
                </a:solidFill>
                <a:latin typeface="Verdana" panose="020B0604030504040204" pitchFamily="34" charset="0"/>
                <a:ea typeface="Verdana" panose="020B0604030504040204" pitchFamily="34" charset="0"/>
                <a:cs typeface="Calibri"/>
                <a:sym typeface="Calibri"/>
              </a:rPr>
              <a:t>Patrimonio Histórico</a:t>
            </a:r>
            <a:endParaRPr sz="1200" b="0" i="0" u="none" strike="noStrike" cap="none" dirty="0">
              <a:solidFill>
                <a:schemeClr val="lt1"/>
              </a:solidFill>
              <a:latin typeface="Verdana" panose="020B0604030504040204" pitchFamily="34" charset="0"/>
              <a:ea typeface="Verdana" panose="020B0604030504040204" pitchFamily="34" charset="0"/>
              <a:cs typeface="Calibri"/>
              <a:sym typeface="Calibri"/>
            </a:endParaRPr>
          </a:p>
          <a:p>
            <a:pPr marL="0" marR="0" lvl="0" indent="0" algn="l" rtl="0">
              <a:spcBef>
                <a:spcPts val="0"/>
              </a:spcBef>
              <a:spcAft>
                <a:spcPts val="0"/>
              </a:spcAft>
              <a:buNone/>
            </a:pPr>
            <a:endParaRPr sz="1200" b="0" i="0" u="none" strike="noStrike" cap="none" dirty="0">
              <a:solidFill>
                <a:schemeClr val="lt1"/>
              </a:solidFill>
              <a:latin typeface="Verdana" panose="020B0604030504040204" pitchFamily="34" charset="0"/>
              <a:ea typeface="Verdana" panose="020B0604030504040204" pitchFamily="34" charset="0"/>
              <a:cs typeface="Calibri"/>
              <a:sym typeface="Calibri"/>
            </a:endParaRPr>
          </a:p>
          <a:p>
            <a:pPr marL="0" marR="0" lvl="0" indent="0" algn="l" rtl="0">
              <a:spcBef>
                <a:spcPts val="0"/>
              </a:spcBef>
              <a:spcAft>
                <a:spcPts val="0"/>
              </a:spcAft>
              <a:buNone/>
            </a:pPr>
            <a:r>
              <a:rPr lang="es-CL" sz="1200" dirty="0">
                <a:solidFill>
                  <a:schemeClr val="lt1"/>
                </a:solidFill>
                <a:latin typeface="Verdana" panose="020B0604030504040204" pitchFamily="34" charset="0"/>
                <a:ea typeface="Verdana" panose="020B0604030504040204" pitchFamily="34" charset="0"/>
                <a:cs typeface="Calibri"/>
                <a:sym typeface="Calibri"/>
              </a:rPr>
              <a:t>Sesión CMN – 28.01.2026</a:t>
            </a:r>
            <a:endParaRPr sz="1200" b="0" i="0" u="none" strike="noStrike" cap="none" dirty="0">
              <a:solidFill>
                <a:srgbClr val="FF0000"/>
              </a:solidFill>
              <a:latin typeface="Verdana" panose="020B0604030504040204" pitchFamily="34" charset="0"/>
              <a:ea typeface="Verdana" panose="020B0604030504040204" pitchFamily="34" charset="0"/>
              <a:cs typeface="Calibri"/>
              <a:sym typeface="Calibri"/>
            </a:endParaRPr>
          </a:p>
        </p:txBody>
      </p:sp>
    </p:spTree>
    <p:extLst>
      <p:ext uri="{BB962C8B-B14F-4D97-AF65-F5344CB8AC3E}">
        <p14:creationId xmlns:p14="http://schemas.microsoft.com/office/powerpoint/2010/main" val="1626865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A95F3-021F-C974-BB4F-C71665FD83E2}"/>
            </a:ext>
          </a:extLst>
        </p:cNvPr>
        <p:cNvGrpSpPr/>
        <p:nvPr/>
      </p:nvGrpSpPr>
      <p:grpSpPr>
        <a:xfrm>
          <a:off x="0" y="0"/>
          <a:ext cx="0" cy="0"/>
          <a:chOff x="0" y="0"/>
          <a:chExt cx="0" cy="0"/>
        </a:xfrm>
      </p:grpSpPr>
      <p:sp>
        <p:nvSpPr>
          <p:cNvPr id="5" name="Forma libre: forma 25">
            <a:extLst>
              <a:ext uri="{FF2B5EF4-FFF2-40B4-BE49-F238E27FC236}">
                <a16:creationId xmlns:a16="http://schemas.microsoft.com/office/drawing/2014/main" id="{60DAB778-1A87-8500-475A-927A6027D247}"/>
              </a:ext>
            </a:extLst>
          </p:cNvPr>
          <p:cNvSpPr/>
          <p:nvPr/>
        </p:nvSpPr>
        <p:spPr>
          <a:xfrm>
            <a:off x="193866"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Elipse 21">
            <a:extLst>
              <a:ext uri="{FF2B5EF4-FFF2-40B4-BE49-F238E27FC236}">
                <a16:creationId xmlns:a16="http://schemas.microsoft.com/office/drawing/2014/main" id="{8DD23ECB-1120-8B1E-898D-08E6A543B3BE}"/>
              </a:ext>
            </a:extLst>
          </p:cNvPr>
          <p:cNvSpPr/>
          <p:nvPr/>
        </p:nvSpPr>
        <p:spPr>
          <a:xfrm>
            <a:off x="68225" y="462182"/>
            <a:ext cx="491716" cy="491716"/>
          </a:xfrm>
          <a:prstGeom prst="ellipse">
            <a:avLst/>
          </a:prstGeom>
          <a:solidFill>
            <a:srgbClr val="0C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2" name="Marcador de texto 1">
            <a:extLst>
              <a:ext uri="{FF2B5EF4-FFF2-40B4-BE49-F238E27FC236}">
                <a16:creationId xmlns:a16="http://schemas.microsoft.com/office/drawing/2014/main" id="{C3A14F5D-3EA8-8BFE-505C-99CBA1C9C51A}"/>
              </a:ext>
            </a:extLst>
          </p:cNvPr>
          <p:cNvSpPr>
            <a:spLocks noGrp="1"/>
          </p:cNvSpPr>
          <p:nvPr>
            <p:ph type="body" idx="1"/>
          </p:nvPr>
        </p:nvSpPr>
        <p:spPr/>
        <p:txBody>
          <a:bodyPr>
            <a:noAutofit/>
          </a:bodyPr>
          <a:lstStyle/>
          <a:p>
            <a:r>
              <a:rPr lang="es-MX" sz="2400" dirty="0"/>
              <a:t>Antecedentes del caso</a:t>
            </a:r>
            <a:endParaRPr lang="es-CL" sz="2400" dirty="0"/>
          </a:p>
        </p:txBody>
      </p:sp>
      <p:sp>
        <p:nvSpPr>
          <p:cNvPr id="3" name="Marcador de texto 2">
            <a:extLst>
              <a:ext uri="{FF2B5EF4-FFF2-40B4-BE49-F238E27FC236}">
                <a16:creationId xmlns:a16="http://schemas.microsoft.com/office/drawing/2014/main" id="{0B6EA888-74DB-6ADF-2E37-A690195233D8}"/>
              </a:ext>
            </a:extLst>
          </p:cNvPr>
          <p:cNvSpPr>
            <a:spLocks noGrp="1"/>
          </p:cNvSpPr>
          <p:nvPr>
            <p:ph type="body" sz="quarter" idx="16"/>
          </p:nvPr>
        </p:nvSpPr>
        <p:spPr>
          <a:xfrm>
            <a:off x="873731" y="1327234"/>
            <a:ext cx="5562695" cy="5741778"/>
          </a:xfrm>
        </p:spPr>
        <p:txBody>
          <a:bodyPr>
            <a:noAutofit/>
          </a:bodyPr>
          <a:lstStyle/>
          <a:p>
            <a:pPr algn="just">
              <a:lnSpc>
                <a:spcPct val="100000"/>
              </a:lnSpc>
            </a:pPr>
            <a:r>
              <a:rPr lang="es-CL" sz="1400" b="1" dirty="0"/>
              <a:t>Solicitante: </a:t>
            </a:r>
          </a:p>
          <a:p>
            <a:pPr algn="just">
              <a:lnSpc>
                <a:spcPct val="100000"/>
              </a:lnSpc>
            </a:pPr>
            <a:r>
              <a:rPr lang="es-MX" sz="1400" dirty="0"/>
              <a:t>Sr. Hermann Mondaca Raiteri, Coordinador Grupo de Observación Estratégica Balneario Popular Las Machas de Arica (Ingreso CMN N° 5055 del 07.08.2023).</a:t>
            </a:r>
          </a:p>
          <a:p>
            <a:pPr algn="just">
              <a:lnSpc>
                <a:spcPct val="100000"/>
              </a:lnSpc>
              <a:spcBef>
                <a:spcPts val="0"/>
              </a:spcBef>
            </a:pPr>
            <a:endParaRPr lang="es-MX" sz="1400" dirty="0"/>
          </a:p>
          <a:p>
            <a:pPr algn="just">
              <a:lnSpc>
                <a:spcPct val="100000"/>
              </a:lnSpc>
            </a:pPr>
            <a:r>
              <a:rPr lang="es-MX" sz="1400" b="1" dirty="0"/>
              <a:t>Ubicación: </a:t>
            </a:r>
            <a:r>
              <a:rPr lang="es-CL" sz="1400" dirty="0"/>
              <a:t>Avenida Las Dunas sin N, sector Las Machas. </a:t>
            </a:r>
            <a:r>
              <a:rPr lang="es-MX" sz="1400" dirty="0"/>
              <a:t>Cercanías del Santuario de La Naturaleza Humedal del Río </a:t>
            </a:r>
            <a:r>
              <a:rPr lang="es-MX" sz="1400" dirty="0" err="1"/>
              <a:t>Lluta</a:t>
            </a:r>
            <a:r>
              <a:rPr lang="es-MX" sz="1400" dirty="0"/>
              <a:t>, a 7,34 kilómetros de la frontera con Perú, y aproximadamente a 10 kilómetros del centro histórico de Arica.</a:t>
            </a:r>
          </a:p>
          <a:p>
            <a:pPr algn="just">
              <a:lnSpc>
                <a:spcPct val="100000"/>
              </a:lnSpc>
              <a:spcBef>
                <a:spcPts val="0"/>
              </a:spcBef>
            </a:pPr>
            <a:endParaRPr lang="es-MX" sz="1400" dirty="0"/>
          </a:p>
          <a:p>
            <a:pPr algn="just">
              <a:lnSpc>
                <a:spcPct val="100000"/>
              </a:lnSpc>
            </a:pPr>
            <a:r>
              <a:rPr lang="es-MX" sz="1400" b="1" dirty="0"/>
              <a:t>Año de construcción: </a:t>
            </a:r>
            <a:r>
              <a:rPr lang="es-MX" sz="1400" dirty="0"/>
              <a:t>1971</a:t>
            </a:r>
          </a:p>
          <a:p>
            <a:pPr algn="just">
              <a:lnSpc>
                <a:spcPct val="100000"/>
              </a:lnSpc>
              <a:spcBef>
                <a:spcPts val="0"/>
              </a:spcBef>
            </a:pPr>
            <a:endParaRPr lang="es-MX" sz="1400" dirty="0"/>
          </a:p>
          <a:p>
            <a:pPr algn="just">
              <a:lnSpc>
                <a:spcPct val="100000"/>
              </a:lnSpc>
            </a:pPr>
            <a:r>
              <a:rPr lang="es-MX" sz="1400" b="1" dirty="0"/>
              <a:t>Rol SII: </a:t>
            </a:r>
            <a:r>
              <a:rPr lang="es-MX" sz="1400" dirty="0"/>
              <a:t>3012-1</a:t>
            </a:r>
          </a:p>
          <a:p>
            <a:pPr algn="just">
              <a:lnSpc>
                <a:spcPct val="100000"/>
              </a:lnSpc>
              <a:spcBef>
                <a:spcPts val="0"/>
              </a:spcBef>
            </a:pPr>
            <a:endParaRPr lang="es-MX" sz="1400" dirty="0"/>
          </a:p>
          <a:p>
            <a:pPr algn="just">
              <a:lnSpc>
                <a:spcPct val="100000"/>
              </a:lnSpc>
            </a:pPr>
            <a:r>
              <a:rPr lang="es-MX" sz="1400" b="1" dirty="0"/>
              <a:t>Uso original / actual: </a:t>
            </a:r>
          </a:p>
          <a:p>
            <a:pPr algn="just">
              <a:lnSpc>
                <a:spcPct val="100000"/>
              </a:lnSpc>
            </a:pPr>
            <a:r>
              <a:rPr lang="es-MX" sz="1400" dirty="0"/>
              <a:t>Balneario Popular / Recinto militar “Cuartel Sargento Mayor Luis Solo de Zaldívar”, dependiente de la Brigada Motorizada N°4 “Rancagua”.</a:t>
            </a:r>
          </a:p>
          <a:p>
            <a:pPr algn="just">
              <a:lnSpc>
                <a:spcPct val="100000"/>
              </a:lnSpc>
            </a:pPr>
            <a:endParaRPr lang="es-MX" sz="1500" dirty="0"/>
          </a:p>
          <a:p>
            <a:pPr algn="just">
              <a:lnSpc>
                <a:spcPct val="100000"/>
              </a:lnSpc>
            </a:pPr>
            <a:endParaRPr lang="es-MX" sz="1500" dirty="0"/>
          </a:p>
          <a:p>
            <a:pPr algn="just">
              <a:lnSpc>
                <a:spcPct val="150000"/>
              </a:lnSpc>
            </a:pPr>
            <a:endParaRPr lang="es-MX" sz="1600" dirty="0"/>
          </a:p>
          <a:p>
            <a:pPr algn="just">
              <a:lnSpc>
                <a:spcPct val="150000"/>
              </a:lnSpc>
            </a:pPr>
            <a:endParaRPr lang="es-CL" sz="1600" dirty="0"/>
          </a:p>
          <a:p>
            <a:endParaRPr lang="es-CL"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
        <p:nvSpPr>
          <p:cNvPr id="4" name="Rectángulo 3"/>
          <p:cNvSpPr/>
          <p:nvPr/>
        </p:nvSpPr>
        <p:spPr>
          <a:xfrm>
            <a:off x="6960185" y="1321610"/>
            <a:ext cx="4938890" cy="4839674"/>
          </a:xfrm>
          <a:prstGeom prst="rect">
            <a:avLst/>
          </a:prstGeom>
        </p:spPr>
        <p:txBody>
          <a:bodyPr vert="horz" lIns="91440" tIns="45720" rIns="91440" bIns="45720" rtlCol="0">
            <a:noAutofit/>
          </a:bodyPr>
          <a:lstStyle/>
          <a:p>
            <a:pPr algn="just">
              <a:lnSpc>
                <a:spcPct val="100000"/>
              </a:lnSpc>
            </a:pPr>
            <a:r>
              <a:rPr lang="es-MX" sz="1400" b="1" dirty="0">
                <a:solidFill>
                  <a:srgbClr val="0C4581"/>
                </a:solidFill>
                <a:latin typeface="Verdana" panose="020B0604030504040204" pitchFamily="34" charset="0"/>
                <a:ea typeface="Verdana" panose="020B0604030504040204" pitchFamily="34" charset="0"/>
                <a:cs typeface="Verdana" panose="020B0604030504040204" pitchFamily="34" charset="0"/>
              </a:rPr>
              <a:t>Descripción: </a:t>
            </a:r>
          </a:p>
          <a:p>
            <a:pPr algn="just">
              <a:lnSpc>
                <a:spcPct val="100000"/>
              </a:lnSpc>
            </a:pPr>
            <a:endParaRPr lang="es-MX" sz="1400" b="1" dirty="0">
              <a:solidFill>
                <a:srgbClr val="0C4581"/>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pPr>
            <a:r>
              <a:rPr lang="es-MX" sz="1400" dirty="0">
                <a:solidFill>
                  <a:srgbClr val="0C4581"/>
                </a:solidFill>
                <a:latin typeface="Verdana" panose="020B0604030504040204" pitchFamily="34" charset="0"/>
                <a:ea typeface="Verdana" panose="020B0604030504040204" pitchFamily="34" charset="0"/>
                <a:cs typeface="Verdana" panose="020B0604030504040204" pitchFamily="34" charset="0"/>
              </a:rPr>
              <a:t>Ex Balneario Popular de Arica, también conocido como Camping Las Machas, fue construido entre 1971 y 1973 como espacio de recreación familiar, dentro del programa de Balnearios Populares del gobierno de Salvador Allende. Tras el golpe de Estado de 1973, el Ejército ocupó el recinto y lo transformó en un centro de detención y tortura, activo entre 1973 y 1975. Actualmente el predio sigue bajo administración militar, y en años recientes se produjo la demolición de la última cabaña original. </a:t>
            </a:r>
          </a:p>
          <a:p>
            <a:pPr algn="just">
              <a:spcBef>
                <a:spcPts val="1000"/>
              </a:spcBef>
              <a:buFont typeface="Arial" panose="020B0604020202020204" pitchFamily="34" charset="0"/>
              <a:buNone/>
            </a:pPr>
            <a:endParaRPr lang="es-MX" sz="1500" dirty="0">
              <a:solidFill>
                <a:srgbClr val="0C4581"/>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1733" y="504787"/>
            <a:ext cx="367219" cy="367219"/>
          </a:xfrm>
          <a:prstGeom prst="rect">
            <a:avLst/>
          </a:prstGeom>
        </p:spPr>
      </p:pic>
      <p:pic>
        <p:nvPicPr>
          <p:cNvPr id="9"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151" y="1380030"/>
            <a:ext cx="355817" cy="355817"/>
          </a:xfrm>
          <a:prstGeom prst="rect">
            <a:avLst/>
          </a:prstGeom>
        </p:spPr>
      </p:pic>
      <p:grpSp>
        <p:nvGrpSpPr>
          <p:cNvPr id="10" name="Grupo 9"/>
          <p:cNvGrpSpPr/>
          <p:nvPr/>
        </p:nvGrpSpPr>
        <p:grpSpPr>
          <a:xfrm>
            <a:off x="72956" y="2156643"/>
            <a:ext cx="491716" cy="491716"/>
            <a:chOff x="11628" y="2874399"/>
            <a:chExt cx="491716" cy="491716"/>
          </a:xfrm>
        </p:grpSpPr>
        <p:sp>
          <p:nvSpPr>
            <p:cNvPr id="11" name="Elipse 10">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2"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13" name="Grupo 12"/>
          <p:cNvGrpSpPr/>
          <p:nvPr/>
        </p:nvGrpSpPr>
        <p:grpSpPr>
          <a:xfrm>
            <a:off x="85584" y="3706407"/>
            <a:ext cx="491716" cy="491716"/>
            <a:chOff x="9258" y="4199695"/>
            <a:chExt cx="491716" cy="491716"/>
          </a:xfrm>
        </p:grpSpPr>
        <p:sp>
          <p:nvSpPr>
            <p:cNvPr id="14" name="Elipse 13">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5"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16"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016" y="5335509"/>
            <a:ext cx="614400" cy="614400"/>
          </a:xfrm>
          <a:prstGeom prst="rect">
            <a:avLst/>
          </a:prstGeom>
        </p:spPr>
      </p:pic>
      <p:grpSp>
        <p:nvGrpSpPr>
          <p:cNvPr id="17" name="Grupo 16"/>
          <p:cNvGrpSpPr/>
          <p:nvPr/>
        </p:nvGrpSpPr>
        <p:grpSpPr>
          <a:xfrm>
            <a:off x="67225" y="2871158"/>
            <a:ext cx="491716" cy="491716"/>
            <a:chOff x="5897" y="3588914"/>
            <a:chExt cx="491716" cy="491716"/>
          </a:xfrm>
        </p:grpSpPr>
        <p:sp>
          <p:nvSpPr>
            <p:cNvPr id="18" name="Elipse 17">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9"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563" y="3590052"/>
              <a:ext cx="432336" cy="432336"/>
            </a:xfrm>
            <a:prstGeom prst="rect">
              <a:avLst/>
            </a:prstGeom>
          </p:spPr>
        </p:pic>
      </p:grpSp>
      <p:sp>
        <p:nvSpPr>
          <p:cNvPr id="20" name="Rectángulo 19"/>
          <p:cNvSpPr/>
          <p:nvPr/>
        </p:nvSpPr>
        <p:spPr>
          <a:xfrm>
            <a:off x="193866"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1"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016" y="4473024"/>
            <a:ext cx="646050" cy="646050"/>
          </a:xfrm>
          <a:prstGeom prst="rect">
            <a:avLst/>
          </a:prstGeom>
        </p:spPr>
      </p:pic>
      <p:sp>
        <p:nvSpPr>
          <p:cNvPr id="24" name="Elipse 23">
            <a:extLst>
              <a:ext uri="{FF2B5EF4-FFF2-40B4-BE49-F238E27FC236}">
                <a16:creationId xmlns:a16="http://schemas.microsoft.com/office/drawing/2014/main" id="{F3F6AA82-1845-DCD4-9928-9A0E6AC0B18B}"/>
              </a:ext>
            </a:extLst>
          </p:cNvPr>
          <p:cNvSpPr/>
          <p:nvPr/>
        </p:nvSpPr>
        <p:spPr>
          <a:xfrm>
            <a:off x="72956" y="1321610"/>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5"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151" y="1372367"/>
            <a:ext cx="355817" cy="355817"/>
          </a:xfrm>
          <a:prstGeom prst="rect">
            <a:avLst/>
          </a:prstGeom>
        </p:spPr>
      </p:pic>
    </p:spTree>
    <p:extLst>
      <p:ext uri="{BB962C8B-B14F-4D97-AF65-F5344CB8AC3E}">
        <p14:creationId xmlns:p14="http://schemas.microsoft.com/office/powerpoint/2010/main" val="3998785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915796" y="5239011"/>
            <a:ext cx="11127141" cy="148854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lgn="just">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Se emplaza en primera línea frente al mar, en un área de carácter predominantemente rural y sin factibilidad de urbanización. </a:t>
            </a:r>
          </a:p>
          <a:p>
            <a:pPr marL="171450" indent="-171450" algn="just">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De acuerdo con el Plan Regulador Comunal vigente (DOM Arica, 2009), el predio se encuentra afecto a diversas restricciones, entre las que destaca su localización dentro de un Sitio Prioritario para la </a:t>
            </a:r>
            <a:r>
              <a:rPr lang="es-MX" sz="1300" b="1" dirty="0">
                <a:solidFill>
                  <a:srgbClr val="0B4581"/>
                </a:solidFill>
                <a:latin typeface="Verdana" panose="020B0604030504040204" pitchFamily="34" charset="0"/>
                <a:ea typeface="Verdana" panose="020B0604030504040204" pitchFamily="34" charset="0"/>
                <a:cs typeface="Verdana" panose="020B0604030504040204" pitchFamily="34" charset="0"/>
              </a:rPr>
              <a:t>Conservación de la Biodiversidad, correspondiente a la Desembocadura del río </a:t>
            </a:r>
            <a:r>
              <a:rPr lang="es-MX" sz="1300" b="1" dirty="0" err="1">
                <a:solidFill>
                  <a:srgbClr val="0B4581"/>
                </a:solidFill>
                <a:latin typeface="Verdana" panose="020B0604030504040204" pitchFamily="34" charset="0"/>
                <a:ea typeface="Verdana" panose="020B0604030504040204" pitchFamily="34" charset="0"/>
                <a:cs typeface="Verdana" panose="020B0604030504040204" pitchFamily="34" charset="0"/>
              </a:rPr>
              <a:t>Lluta</a:t>
            </a: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 definido en la Estrategia Nacional de Biodiversidad del Ministerio del Medio Ambiente. El </a:t>
            </a:r>
            <a:r>
              <a:rPr lang="es-MX" sz="1300" b="1" dirty="0">
                <a:solidFill>
                  <a:srgbClr val="0B4581"/>
                </a:solidFill>
                <a:latin typeface="Verdana" panose="020B0604030504040204" pitchFamily="34" charset="0"/>
                <a:ea typeface="Verdana" panose="020B0604030504040204" pitchFamily="34" charset="0"/>
                <a:cs typeface="Verdana" panose="020B0604030504040204" pitchFamily="34" charset="0"/>
              </a:rPr>
              <a:t>Santuario de la Naturaleza Humedal Río </a:t>
            </a:r>
            <a:r>
              <a:rPr lang="es-MX" sz="1300" b="1" dirty="0" err="1">
                <a:solidFill>
                  <a:srgbClr val="0B4581"/>
                </a:solidFill>
                <a:latin typeface="Verdana" panose="020B0604030504040204" pitchFamily="34" charset="0"/>
                <a:ea typeface="Verdana" panose="020B0604030504040204" pitchFamily="34" charset="0"/>
                <a:cs typeface="Verdana" panose="020B0604030504040204" pitchFamily="34" charset="0"/>
              </a:rPr>
              <a:t>Lluta</a:t>
            </a:r>
            <a:r>
              <a:rPr lang="es-MX" sz="1300" b="1" dirty="0">
                <a:solidFill>
                  <a:srgbClr val="0B4581"/>
                </a:solidFill>
                <a:latin typeface="Verdana" panose="020B0604030504040204" pitchFamily="34" charset="0"/>
                <a:ea typeface="Verdana" panose="020B0604030504040204" pitchFamily="34" charset="0"/>
                <a:cs typeface="Verdana" panose="020B0604030504040204" pitchFamily="34" charset="0"/>
              </a:rPr>
              <a:t>, se encuentra protegido como Monumento Nacional</a:t>
            </a: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a:t>
            </a:r>
          </a:p>
          <a:p>
            <a:pPr marL="171450" indent="-171450" algn="just">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Asimismo, conforme al Dictamen N.º 48.164 de 2016 de la Contraloría General de la República, los humedales declarados como sitios prioritarios de conservación constituyen áreas colocadas bajo protección oficial por la Ley Nº 19.300.</a:t>
            </a:r>
            <a:endParaRPr lang="es-CL" sz="13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Forma libre: forma 25">
            <a:extLst>
              <a:ext uri="{FF2B5EF4-FFF2-40B4-BE49-F238E27FC236}">
                <a16:creationId xmlns:a16="http://schemas.microsoft.com/office/drawing/2014/main" id="{60DAB778-1A87-8500-475A-927A6027D247}"/>
              </a:ext>
            </a:extLst>
          </p:cNvPr>
          <p:cNvSpPr/>
          <p:nvPr/>
        </p:nvSpPr>
        <p:spPr>
          <a:xfrm>
            <a:off x="162869"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48013"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36" y="504787"/>
            <a:ext cx="367219" cy="367219"/>
          </a:xfrm>
          <a:prstGeom prst="rect">
            <a:avLst/>
          </a:prstGeom>
        </p:spPr>
      </p:pic>
      <p:sp>
        <p:nvSpPr>
          <p:cNvPr id="14" name="Elipse 13">
            <a:extLst>
              <a:ext uri="{FF2B5EF4-FFF2-40B4-BE49-F238E27FC236}">
                <a16:creationId xmlns:a16="http://schemas.microsoft.com/office/drawing/2014/main" id="{F3F6AA82-1845-DCD4-9928-9A0E6AC0B18B}"/>
              </a:ext>
            </a:extLst>
          </p:cNvPr>
          <p:cNvSpPr/>
          <p:nvPr/>
        </p:nvSpPr>
        <p:spPr>
          <a:xfrm>
            <a:off x="41959" y="1329273"/>
            <a:ext cx="491716" cy="491716"/>
          </a:xfrm>
          <a:prstGeom prst="ellipse">
            <a:avLst/>
          </a:prstGeom>
          <a:solidFill>
            <a:srgbClr val="0C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5"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154" y="1380030"/>
            <a:ext cx="355817" cy="355817"/>
          </a:xfrm>
          <a:prstGeom prst="rect">
            <a:avLst/>
          </a:prstGeom>
        </p:spPr>
      </p:pic>
      <p:grpSp>
        <p:nvGrpSpPr>
          <p:cNvPr id="16" name="Grupo 15"/>
          <p:cNvGrpSpPr/>
          <p:nvPr/>
        </p:nvGrpSpPr>
        <p:grpSpPr>
          <a:xfrm>
            <a:off x="41959"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19" name="Grupo 18"/>
          <p:cNvGrpSpPr/>
          <p:nvPr/>
        </p:nvGrpSpPr>
        <p:grpSpPr>
          <a:xfrm>
            <a:off x="54587" y="3706407"/>
            <a:ext cx="491716" cy="491716"/>
            <a:chOff x="9258" y="4199695"/>
            <a:chExt cx="491716" cy="491716"/>
          </a:xfrm>
        </p:grpSpPr>
        <p:sp>
          <p:nvSpPr>
            <p:cNvPr id="20" name="Elipse 19">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1"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981" y="5335509"/>
            <a:ext cx="614400" cy="614400"/>
          </a:xfrm>
          <a:prstGeom prst="rect">
            <a:avLst/>
          </a:prstGeom>
        </p:spPr>
      </p:pic>
      <p:grpSp>
        <p:nvGrpSpPr>
          <p:cNvPr id="23" name="Grupo 22"/>
          <p:cNvGrpSpPr/>
          <p:nvPr/>
        </p:nvGrpSpPr>
        <p:grpSpPr>
          <a:xfrm>
            <a:off x="36228"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563" y="3590052"/>
              <a:ext cx="432336" cy="432336"/>
            </a:xfrm>
            <a:prstGeom prst="rect">
              <a:avLst/>
            </a:prstGeom>
          </p:spPr>
        </p:pic>
      </p:grpSp>
      <p:sp>
        <p:nvSpPr>
          <p:cNvPr id="26" name="Rectángulo 25"/>
          <p:cNvSpPr/>
          <p:nvPr/>
        </p:nvSpPr>
        <p:spPr>
          <a:xfrm>
            <a:off x="162869"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4981"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Ubicación</a:t>
            </a:r>
            <a:endParaRPr lang="es-CL" sz="1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Contexto urbano y patrimonial</a:t>
            </a:r>
            <a:endParaRPr lang="es-CL" sz="1800" dirty="0"/>
          </a:p>
        </p:txBody>
      </p:sp>
      <p:grpSp>
        <p:nvGrpSpPr>
          <p:cNvPr id="35" name="Google Shape;400;p5"/>
          <p:cNvGrpSpPr/>
          <p:nvPr/>
        </p:nvGrpSpPr>
        <p:grpSpPr>
          <a:xfrm>
            <a:off x="162869" y="6332989"/>
            <a:ext cx="317330" cy="317330"/>
            <a:chOff x="8446772" y="6050931"/>
            <a:chExt cx="317330" cy="317330"/>
          </a:xfrm>
        </p:grpSpPr>
        <p:sp>
          <p:nvSpPr>
            <p:cNvPr id="36" name="Google Shape;401;p5"/>
            <p:cNvSpPr/>
            <p:nvPr/>
          </p:nvSpPr>
          <p:spPr>
            <a:xfrm>
              <a:off x="8446772" y="6050931"/>
              <a:ext cx="317330" cy="317330"/>
            </a:xfrm>
            <a:prstGeom prst="ellipse">
              <a:avLst/>
            </a:prstGeom>
            <a:noFill/>
            <a:ln w="12700" cap="flat" cmpd="sng">
              <a:solidFill>
                <a:srgbClr val="0B458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B4581"/>
                </a:solidFill>
                <a:latin typeface="Calibri"/>
                <a:ea typeface="Calibri"/>
                <a:cs typeface="Calibri"/>
                <a:sym typeface="Calibri"/>
              </a:endParaRPr>
            </a:p>
          </p:txBody>
        </p:sp>
        <p:cxnSp>
          <p:nvCxnSpPr>
            <p:cNvPr id="37" name="Google Shape;402;p5"/>
            <p:cNvCxnSpPr>
              <a:stCxn id="36" idx="0"/>
            </p:cNvCxnSpPr>
            <p:nvPr/>
          </p:nvCxnSpPr>
          <p:spPr>
            <a:xfrm>
              <a:off x="8605437" y="6050931"/>
              <a:ext cx="900" cy="163500"/>
            </a:xfrm>
            <a:prstGeom prst="straightConnector1">
              <a:avLst/>
            </a:prstGeom>
            <a:noFill/>
            <a:ln w="28575" cap="flat" cmpd="sng">
              <a:solidFill>
                <a:srgbClr val="0B4581"/>
              </a:solidFill>
              <a:prstDash val="solid"/>
              <a:round/>
              <a:headEnd type="none" w="sm" len="sm"/>
              <a:tailEnd type="none" w="sm" len="sm"/>
            </a:ln>
          </p:spPr>
        </p:cxnSp>
      </p:grpSp>
      <p:pic>
        <p:nvPicPr>
          <p:cNvPr id="2" name="Imagen 1"/>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915796" y="1429599"/>
            <a:ext cx="6517366" cy="3589700"/>
          </a:xfrm>
          <a:prstGeom prst="rect">
            <a:avLst/>
          </a:prstGeom>
        </p:spPr>
      </p:pic>
      <p:pic>
        <p:nvPicPr>
          <p:cNvPr id="4" name="Imagen 3"/>
          <p:cNvPicPr>
            <a:picLocks noChangeAspect="1"/>
          </p:cNvPicPr>
          <p:nvPr/>
        </p:nvPicPr>
        <p:blipFill rotWithShape="1">
          <a:blip r:embed="rId12" cstate="screen">
            <a:extLst>
              <a:ext uri="{28A0092B-C50C-407E-A947-70E740481C1C}">
                <a14:useLocalDpi xmlns:a14="http://schemas.microsoft.com/office/drawing/2010/main"/>
              </a:ext>
            </a:extLst>
          </a:blip>
          <a:srcRect l="7044"/>
          <a:stretch/>
        </p:blipFill>
        <p:spPr>
          <a:xfrm>
            <a:off x="7505205" y="1429598"/>
            <a:ext cx="4572000" cy="3580249"/>
          </a:xfrm>
          <a:prstGeom prst="rect">
            <a:avLst/>
          </a:prstGeom>
        </p:spPr>
      </p:pic>
      <p:sp>
        <p:nvSpPr>
          <p:cNvPr id="31" name="Google Shape;397;p5"/>
          <p:cNvSpPr txBox="1"/>
          <p:nvPr/>
        </p:nvSpPr>
        <p:spPr>
          <a:xfrm>
            <a:off x="9381505" y="4653587"/>
            <a:ext cx="2695699" cy="292920"/>
          </a:xfrm>
          <a:prstGeom prst="rect">
            <a:avLst/>
          </a:prstGeom>
          <a:solidFill>
            <a:schemeClr val="lt1">
              <a:alpha val="40000"/>
            </a:schemeClr>
          </a:solidFill>
          <a:ln>
            <a:noFill/>
          </a:ln>
        </p:spPr>
        <p:txBody>
          <a:bodyPr spcFirstLastPara="1" wrap="square" lIns="91425" tIns="45700" rIns="91425" bIns="45700" anchor="t" anchorCtr="0">
            <a:normAutofit fontScale="92500" lnSpcReduction="20000"/>
          </a:bodyPr>
          <a:lstStyle/>
          <a:p>
            <a:pPr lvl="0" algn="r">
              <a:lnSpc>
                <a:spcPct val="90000"/>
              </a:lnSpc>
              <a:spcBef>
                <a:spcPts val="600"/>
              </a:spcBef>
              <a:buClr>
                <a:srgbClr val="7F7F7F"/>
              </a:buClr>
              <a:buSzPts val="1200"/>
            </a:pPr>
            <a:r>
              <a:rPr lang="es-CL" sz="1050" dirty="0">
                <a:solidFill>
                  <a:srgbClr val="0B4581"/>
                </a:solidFill>
                <a:latin typeface="Verdana" panose="020B0604030504040204" pitchFamily="34" charset="0"/>
                <a:ea typeface="Verdana" panose="020B0604030504040204" pitchFamily="34" charset="0"/>
                <a:cs typeface="Calibri"/>
                <a:sym typeface="Calibri"/>
              </a:rPr>
              <a:t>Fuente: Ministerio de Medio Ambiente</a:t>
            </a:r>
            <a:r>
              <a:rPr lang="es-CL" sz="1200" dirty="0">
                <a:solidFill>
                  <a:srgbClr val="0B4581"/>
                </a:solidFill>
                <a:latin typeface="Verdana" panose="020B0604030504040204" pitchFamily="34" charset="0"/>
                <a:ea typeface="Verdana" panose="020B0604030504040204" pitchFamily="34" charset="0"/>
                <a:cs typeface="Calibri"/>
                <a:sym typeface="Calibri"/>
              </a:rPr>
              <a:t>.</a:t>
            </a:r>
            <a:endParaRPr sz="1200" b="0" i="0" u="none" strike="noStrike" cap="none" dirty="0">
              <a:solidFill>
                <a:srgbClr val="0B4581"/>
              </a:solidFill>
              <a:latin typeface="Verdana" panose="020B0604030504040204" pitchFamily="34" charset="0"/>
              <a:ea typeface="Verdana" panose="020B0604030504040204" pitchFamily="34" charset="0"/>
              <a:cs typeface="Calibri"/>
              <a:sym typeface="Calibri"/>
            </a:endParaRPr>
          </a:p>
        </p:txBody>
      </p:sp>
      <p:sp>
        <p:nvSpPr>
          <p:cNvPr id="32" name="Google Shape;397;p5"/>
          <p:cNvSpPr txBox="1"/>
          <p:nvPr/>
        </p:nvSpPr>
        <p:spPr>
          <a:xfrm>
            <a:off x="4809505" y="4653587"/>
            <a:ext cx="2607587" cy="308760"/>
          </a:xfrm>
          <a:prstGeom prst="rect">
            <a:avLst/>
          </a:prstGeom>
          <a:solidFill>
            <a:schemeClr val="lt1">
              <a:alpha val="40000"/>
            </a:schemeClr>
          </a:solidFill>
          <a:ln>
            <a:noFill/>
          </a:ln>
        </p:spPr>
        <p:txBody>
          <a:bodyPr spcFirstLastPara="1" wrap="square" lIns="91425" tIns="45700" rIns="91425" bIns="45700" anchor="t" anchorCtr="0">
            <a:normAutofit lnSpcReduction="10000"/>
          </a:bodyPr>
          <a:lstStyle/>
          <a:p>
            <a:pPr lvl="0" algn="r">
              <a:lnSpc>
                <a:spcPct val="90000"/>
              </a:lnSpc>
              <a:spcBef>
                <a:spcPts val="600"/>
              </a:spcBef>
              <a:buClr>
                <a:srgbClr val="7F7F7F"/>
              </a:buClr>
              <a:buSzPts val="1200"/>
            </a:pPr>
            <a:r>
              <a:rPr lang="es-CL" sz="1050" dirty="0">
                <a:solidFill>
                  <a:srgbClr val="0B4581"/>
                </a:solidFill>
                <a:latin typeface="Verdana" panose="020B0604030504040204" pitchFamily="34" charset="0"/>
                <a:ea typeface="Verdana" panose="020B0604030504040204" pitchFamily="34" charset="0"/>
                <a:cs typeface="Calibri"/>
                <a:sym typeface="Calibri"/>
              </a:rPr>
              <a:t>Fuente: Expediente de declaratoria. </a:t>
            </a:r>
            <a:endParaRPr sz="1200" b="0" i="0" u="none" strike="noStrike" cap="none" dirty="0">
              <a:solidFill>
                <a:srgbClr val="0B4581"/>
              </a:solidFill>
              <a:latin typeface="Verdana" panose="020B0604030504040204" pitchFamily="34" charset="0"/>
              <a:ea typeface="Verdana" panose="020B0604030504040204" pitchFamily="34" charset="0"/>
              <a:cs typeface="Calibri"/>
              <a:sym typeface="Calibri"/>
            </a:endParaRPr>
          </a:p>
        </p:txBody>
      </p:sp>
    </p:spTree>
    <p:extLst>
      <p:ext uri="{BB962C8B-B14F-4D97-AF65-F5344CB8AC3E}">
        <p14:creationId xmlns:p14="http://schemas.microsoft.com/office/powerpoint/2010/main" val="142424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rma libre: forma 25">
            <a:extLst>
              <a:ext uri="{FF2B5EF4-FFF2-40B4-BE49-F238E27FC236}">
                <a16:creationId xmlns:a16="http://schemas.microsoft.com/office/drawing/2014/main" id="{60DAB778-1A87-8500-475A-927A6027D247}"/>
              </a:ext>
            </a:extLst>
          </p:cNvPr>
          <p:cNvSpPr/>
          <p:nvPr/>
        </p:nvSpPr>
        <p:spPr>
          <a:xfrm>
            <a:off x="162869"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48013"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36" y="504787"/>
            <a:ext cx="367219" cy="367219"/>
          </a:xfrm>
          <a:prstGeom prst="rect">
            <a:avLst/>
          </a:prstGeom>
        </p:spPr>
      </p:pic>
      <p:sp>
        <p:nvSpPr>
          <p:cNvPr id="14" name="Elipse 13">
            <a:extLst>
              <a:ext uri="{FF2B5EF4-FFF2-40B4-BE49-F238E27FC236}">
                <a16:creationId xmlns:a16="http://schemas.microsoft.com/office/drawing/2014/main" id="{F3F6AA82-1845-DCD4-9928-9A0E6AC0B18B}"/>
              </a:ext>
            </a:extLst>
          </p:cNvPr>
          <p:cNvSpPr/>
          <p:nvPr/>
        </p:nvSpPr>
        <p:spPr>
          <a:xfrm>
            <a:off x="41959" y="1329273"/>
            <a:ext cx="491716" cy="491716"/>
          </a:xfrm>
          <a:prstGeom prst="ellipse">
            <a:avLst/>
          </a:prstGeom>
          <a:solidFill>
            <a:srgbClr val="0C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5"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154" y="1380030"/>
            <a:ext cx="355817" cy="355817"/>
          </a:xfrm>
          <a:prstGeom prst="rect">
            <a:avLst/>
          </a:prstGeom>
        </p:spPr>
      </p:pic>
      <p:grpSp>
        <p:nvGrpSpPr>
          <p:cNvPr id="16" name="Grupo 15"/>
          <p:cNvGrpSpPr/>
          <p:nvPr/>
        </p:nvGrpSpPr>
        <p:grpSpPr>
          <a:xfrm>
            <a:off x="41959"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19" name="Grupo 18"/>
          <p:cNvGrpSpPr/>
          <p:nvPr/>
        </p:nvGrpSpPr>
        <p:grpSpPr>
          <a:xfrm>
            <a:off x="54587" y="3706407"/>
            <a:ext cx="491716" cy="491716"/>
            <a:chOff x="9258" y="4199695"/>
            <a:chExt cx="491716" cy="491716"/>
          </a:xfrm>
        </p:grpSpPr>
        <p:sp>
          <p:nvSpPr>
            <p:cNvPr id="20" name="Elipse 19">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1"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981" y="5335509"/>
            <a:ext cx="614400" cy="614400"/>
          </a:xfrm>
          <a:prstGeom prst="rect">
            <a:avLst/>
          </a:prstGeom>
        </p:spPr>
      </p:pic>
      <p:grpSp>
        <p:nvGrpSpPr>
          <p:cNvPr id="23" name="Grupo 22"/>
          <p:cNvGrpSpPr/>
          <p:nvPr/>
        </p:nvGrpSpPr>
        <p:grpSpPr>
          <a:xfrm>
            <a:off x="36228"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563" y="3590052"/>
              <a:ext cx="432336" cy="432336"/>
            </a:xfrm>
            <a:prstGeom prst="rect">
              <a:avLst/>
            </a:prstGeom>
          </p:spPr>
        </p:pic>
      </p:grpSp>
      <p:sp>
        <p:nvSpPr>
          <p:cNvPr id="26" name="Rectángulo 25"/>
          <p:cNvSpPr/>
          <p:nvPr/>
        </p:nvSpPr>
        <p:spPr>
          <a:xfrm>
            <a:off x="162869"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4981"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Ubicación</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Contexto urbano y patrimonial</a:t>
            </a:r>
            <a:endParaRPr lang="es-CL" sz="1800" dirty="0"/>
          </a:p>
        </p:txBody>
      </p:sp>
      <p:sp>
        <p:nvSpPr>
          <p:cNvPr id="33" name="Google Shape;397;p5"/>
          <p:cNvSpPr txBox="1"/>
          <p:nvPr/>
        </p:nvSpPr>
        <p:spPr>
          <a:xfrm>
            <a:off x="1223158" y="6332990"/>
            <a:ext cx="7152161" cy="317329"/>
          </a:xfrm>
          <a:prstGeom prst="rect">
            <a:avLst/>
          </a:prstGeom>
          <a:solidFill>
            <a:schemeClr val="lt1">
              <a:alpha val="40000"/>
            </a:schemeClr>
          </a:solidFill>
          <a:ln>
            <a:noFill/>
          </a:ln>
        </p:spPr>
        <p:txBody>
          <a:bodyPr spcFirstLastPara="1" wrap="square" lIns="91425" tIns="45700" rIns="91425" bIns="45700" anchor="t" anchorCtr="0">
            <a:noAutofit/>
          </a:bodyPr>
          <a:lstStyle/>
          <a:p>
            <a:pPr lvl="0" algn="r">
              <a:lnSpc>
                <a:spcPct val="90000"/>
              </a:lnSpc>
              <a:spcBef>
                <a:spcPts val="600"/>
              </a:spcBef>
              <a:buClr>
                <a:srgbClr val="7F7F7F"/>
              </a:buClr>
              <a:buSzPts val="1200"/>
            </a:pPr>
            <a:r>
              <a:rPr lang="es-MX" sz="1000" dirty="0">
                <a:solidFill>
                  <a:srgbClr val="0B4581"/>
                </a:solidFill>
                <a:latin typeface="Verdana" panose="020B0604030504040204" pitchFamily="34" charset="0"/>
                <a:ea typeface="Verdana" panose="020B0604030504040204" pitchFamily="34" charset="0"/>
                <a:cs typeface="Calibri"/>
              </a:rPr>
              <a:t>Vista predio Ex Camping Las Machas / Cuartel Sargento Mayor Luis Solo de Zaldívar. </a:t>
            </a:r>
            <a:br>
              <a:rPr lang="es-MX" sz="1000" dirty="0">
                <a:solidFill>
                  <a:srgbClr val="0B4581"/>
                </a:solidFill>
                <a:latin typeface="Verdana" panose="020B0604030504040204" pitchFamily="34" charset="0"/>
                <a:ea typeface="Verdana" panose="020B0604030504040204" pitchFamily="34" charset="0"/>
                <a:cs typeface="Calibri"/>
              </a:rPr>
            </a:br>
            <a:r>
              <a:rPr lang="es-MX" sz="1000" dirty="0">
                <a:solidFill>
                  <a:srgbClr val="0B4581"/>
                </a:solidFill>
                <a:latin typeface="Verdana" panose="020B0604030504040204" pitchFamily="34" charset="0"/>
                <a:ea typeface="Verdana" panose="020B0604030504040204" pitchFamily="34" charset="0"/>
                <a:cs typeface="Calibri"/>
              </a:rPr>
              <a:t>Fuente: Google </a:t>
            </a:r>
            <a:r>
              <a:rPr lang="es-MX" sz="1000" dirty="0" err="1">
                <a:solidFill>
                  <a:srgbClr val="0B4581"/>
                </a:solidFill>
                <a:latin typeface="Verdana" panose="020B0604030504040204" pitchFamily="34" charset="0"/>
                <a:ea typeface="Verdana" panose="020B0604030504040204" pitchFamily="34" charset="0"/>
                <a:cs typeface="Calibri"/>
              </a:rPr>
              <a:t>Earth</a:t>
            </a:r>
            <a:r>
              <a:rPr lang="es-CL" sz="1000" dirty="0">
                <a:solidFill>
                  <a:srgbClr val="0B4581"/>
                </a:solidFill>
                <a:latin typeface="Verdana" panose="020B0604030504040204" pitchFamily="34" charset="0"/>
                <a:ea typeface="Verdana" panose="020B0604030504040204" pitchFamily="34" charset="0"/>
                <a:cs typeface="Calibri"/>
                <a:sym typeface="Calibri"/>
              </a:rPr>
              <a:t>.</a:t>
            </a:r>
            <a:endParaRPr sz="1000" dirty="0">
              <a:solidFill>
                <a:srgbClr val="0B4581"/>
              </a:solidFill>
              <a:latin typeface="Verdana" panose="020B0604030504040204" pitchFamily="34" charset="0"/>
              <a:ea typeface="Verdana" panose="020B0604030504040204" pitchFamily="34" charset="0"/>
              <a:cs typeface="Calibri"/>
              <a:sym typeface="Calibri"/>
            </a:endParaRPr>
          </a:p>
        </p:txBody>
      </p:sp>
      <p:grpSp>
        <p:nvGrpSpPr>
          <p:cNvPr id="35" name="Google Shape;400;p5"/>
          <p:cNvGrpSpPr/>
          <p:nvPr/>
        </p:nvGrpSpPr>
        <p:grpSpPr>
          <a:xfrm>
            <a:off x="162869" y="6332989"/>
            <a:ext cx="317330" cy="317330"/>
            <a:chOff x="8446772" y="6050931"/>
            <a:chExt cx="317330" cy="317330"/>
          </a:xfrm>
        </p:grpSpPr>
        <p:sp>
          <p:nvSpPr>
            <p:cNvPr id="36" name="Google Shape;401;p5"/>
            <p:cNvSpPr/>
            <p:nvPr/>
          </p:nvSpPr>
          <p:spPr>
            <a:xfrm>
              <a:off x="8446772" y="6050931"/>
              <a:ext cx="317330" cy="317330"/>
            </a:xfrm>
            <a:prstGeom prst="ellipse">
              <a:avLst/>
            </a:prstGeom>
            <a:noFill/>
            <a:ln w="12700" cap="flat" cmpd="sng">
              <a:solidFill>
                <a:srgbClr val="0B458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B4581"/>
                </a:solidFill>
                <a:latin typeface="Calibri"/>
                <a:ea typeface="Calibri"/>
                <a:cs typeface="Calibri"/>
                <a:sym typeface="Calibri"/>
              </a:endParaRPr>
            </a:p>
          </p:txBody>
        </p:sp>
        <p:cxnSp>
          <p:nvCxnSpPr>
            <p:cNvPr id="37" name="Google Shape;402;p5"/>
            <p:cNvCxnSpPr>
              <a:stCxn id="36" idx="0"/>
            </p:cNvCxnSpPr>
            <p:nvPr/>
          </p:nvCxnSpPr>
          <p:spPr>
            <a:xfrm>
              <a:off x="8605437" y="6050931"/>
              <a:ext cx="900" cy="163500"/>
            </a:xfrm>
            <a:prstGeom prst="straightConnector1">
              <a:avLst/>
            </a:prstGeom>
            <a:noFill/>
            <a:ln w="28575" cap="flat" cmpd="sng">
              <a:solidFill>
                <a:srgbClr val="0B4581"/>
              </a:solidFill>
              <a:prstDash val="solid"/>
              <a:round/>
              <a:headEnd type="none" w="sm" len="sm"/>
              <a:tailEnd type="none" w="sm" len="sm"/>
            </a:ln>
          </p:spPr>
        </p:cxnSp>
      </p:grpSp>
      <p:sp>
        <p:nvSpPr>
          <p:cNvPr id="48" name="Google Shape;377;p5"/>
          <p:cNvSpPr txBox="1"/>
          <p:nvPr/>
        </p:nvSpPr>
        <p:spPr>
          <a:xfrm>
            <a:off x="8602133" y="-765292"/>
            <a:ext cx="880619" cy="2769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CL" sz="1200" b="0" i="0" u="none" strike="noStrike" cap="none" dirty="0">
                <a:solidFill>
                  <a:schemeClr val="lt1"/>
                </a:solidFill>
                <a:latin typeface="Calibri"/>
                <a:ea typeface="Calibri"/>
                <a:cs typeface="Calibri"/>
                <a:sym typeface="Calibri"/>
              </a:rPr>
              <a:t>El Roble</a:t>
            </a:r>
            <a:endParaRPr dirty="0"/>
          </a:p>
        </p:txBody>
      </p:sp>
      <p:pic>
        <p:nvPicPr>
          <p:cNvPr id="3" name="Imagen 2"/>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88844" y="1388081"/>
            <a:ext cx="7486475" cy="5003716"/>
          </a:xfrm>
          <a:prstGeom prst="rect">
            <a:avLst/>
          </a:prstGeom>
        </p:spPr>
      </p:pic>
      <p:sp>
        <p:nvSpPr>
          <p:cNvPr id="4" name="Rectángulo 3"/>
          <p:cNvSpPr/>
          <p:nvPr/>
        </p:nvSpPr>
        <p:spPr>
          <a:xfrm>
            <a:off x="8482197" y="1378766"/>
            <a:ext cx="3585595" cy="4401205"/>
          </a:xfrm>
          <a:prstGeom prst="rect">
            <a:avLst/>
          </a:prstGeom>
        </p:spPr>
        <p:txBody>
          <a:bodyPr wrap="square">
            <a:spAutoFit/>
          </a:bodyPr>
          <a:lstStyle/>
          <a:p>
            <a:pPr marL="171450" indent="-171450" algn="just">
              <a:buFont typeface="Wingdings" panose="05000000000000000000" pitchFamily="2" charset="2"/>
              <a:buChar char="ü"/>
            </a:pP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Actual uso como Cuartel de la jefatura de área fronteriza de la Región de Arica y Parinacota.</a:t>
            </a:r>
            <a:endParaRPr lang="es-CL"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a:p>
            <a:pPr marL="171450" indent="-171450" algn="just">
              <a:buFont typeface="Wingdings" panose="05000000000000000000" pitchFamily="2" charset="2"/>
              <a:buChar char="ü"/>
            </a:pP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El área corresponde a un sector de playa activa, caracterizado por una alta dinámica litoral y ausencia de depósitos estables, lo que se traduce en un </a:t>
            </a:r>
            <a:r>
              <a:rPr lang="es-MX" sz="1400" b="1" dirty="0">
                <a:solidFill>
                  <a:srgbClr val="0B4581"/>
                </a:solidFill>
                <a:latin typeface="Verdana" panose="020B0604030504040204" pitchFamily="34" charset="0"/>
                <a:ea typeface="Verdana" panose="020B0604030504040204" pitchFamily="34" charset="0"/>
                <a:cs typeface="Verdana" panose="020B0604030504040204" pitchFamily="34" charset="0"/>
              </a:rPr>
              <a:t>muy bajo potencial arqueológico en el subsuelo</a:t>
            </a: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 Los antecedentes disponibles indican que las evidencias arqueológicas se concentran principalmente hacia el interior y en cotas más altas, asociadas a las terrazas fluviales del río </a:t>
            </a:r>
            <a:r>
              <a:rPr lang="es-MX" sz="1400" dirty="0" err="1">
                <a:solidFill>
                  <a:srgbClr val="0B4581"/>
                </a:solidFill>
                <a:latin typeface="Verdana" panose="020B0604030504040204" pitchFamily="34" charset="0"/>
                <a:ea typeface="Verdana" panose="020B0604030504040204" pitchFamily="34" charset="0"/>
                <a:cs typeface="Verdana" panose="020B0604030504040204" pitchFamily="34" charset="0"/>
              </a:rPr>
              <a:t>Lluta</a:t>
            </a: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 donde se registran sitios prehispánicos —incluida la tradición Chinchorro— y ocupaciones posteriores, así como algunos sitios históricos del siglo XIX ubicados más al este. </a:t>
            </a:r>
            <a:endParaRPr lang="es-CL"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96375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rma libre: forma 25">
            <a:extLst>
              <a:ext uri="{FF2B5EF4-FFF2-40B4-BE49-F238E27FC236}">
                <a16:creationId xmlns:a16="http://schemas.microsoft.com/office/drawing/2014/main" id="{60DAB778-1A87-8500-475A-927A6027D247}"/>
              </a:ext>
            </a:extLst>
          </p:cNvPr>
          <p:cNvSpPr/>
          <p:nvPr/>
        </p:nvSpPr>
        <p:spPr>
          <a:xfrm>
            <a:off x="16596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5111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834" y="504787"/>
            <a:ext cx="367219" cy="367219"/>
          </a:xfrm>
          <a:prstGeom prst="rect">
            <a:avLst/>
          </a:prstGeom>
        </p:spPr>
      </p:pic>
      <p:sp>
        <p:nvSpPr>
          <p:cNvPr id="14" name="Elipse 13">
            <a:extLst>
              <a:ext uri="{FF2B5EF4-FFF2-40B4-BE49-F238E27FC236}">
                <a16:creationId xmlns:a16="http://schemas.microsoft.com/office/drawing/2014/main" id="{F3F6AA82-1845-DCD4-9928-9A0E6AC0B18B}"/>
              </a:ext>
            </a:extLst>
          </p:cNvPr>
          <p:cNvSpPr/>
          <p:nvPr/>
        </p:nvSpPr>
        <p:spPr>
          <a:xfrm>
            <a:off x="45057" y="1329273"/>
            <a:ext cx="491716" cy="491716"/>
          </a:xfrm>
          <a:prstGeom prst="ellipse">
            <a:avLst/>
          </a:prstGeom>
          <a:solidFill>
            <a:srgbClr val="0C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5"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252" y="1380030"/>
            <a:ext cx="355817" cy="355817"/>
          </a:xfrm>
          <a:prstGeom prst="rect">
            <a:avLst/>
          </a:prstGeom>
        </p:spPr>
      </p:pic>
      <p:grpSp>
        <p:nvGrpSpPr>
          <p:cNvPr id="16" name="Grupo 15"/>
          <p:cNvGrpSpPr/>
          <p:nvPr/>
        </p:nvGrpSpPr>
        <p:grpSpPr>
          <a:xfrm>
            <a:off x="4505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19" name="Grupo 18"/>
          <p:cNvGrpSpPr/>
          <p:nvPr/>
        </p:nvGrpSpPr>
        <p:grpSpPr>
          <a:xfrm>
            <a:off x="57685" y="3706407"/>
            <a:ext cx="491716" cy="491716"/>
            <a:chOff x="9258" y="4199695"/>
            <a:chExt cx="491716" cy="491716"/>
          </a:xfrm>
        </p:grpSpPr>
        <p:sp>
          <p:nvSpPr>
            <p:cNvPr id="20" name="Elipse 19">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1"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883" y="5335509"/>
            <a:ext cx="614400" cy="614400"/>
          </a:xfrm>
          <a:prstGeom prst="rect">
            <a:avLst/>
          </a:prstGeom>
        </p:spPr>
      </p:pic>
      <p:grpSp>
        <p:nvGrpSpPr>
          <p:cNvPr id="23" name="Grupo 22"/>
          <p:cNvGrpSpPr/>
          <p:nvPr/>
        </p:nvGrpSpPr>
        <p:grpSpPr>
          <a:xfrm>
            <a:off x="3932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563" y="3590052"/>
              <a:ext cx="432336" cy="432336"/>
            </a:xfrm>
            <a:prstGeom prst="rect">
              <a:avLst/>
            </a:prstGeom>
          </p:spPr>
        </p:pic>
      </p:grpSp>
      <p:sp>
        <p:nvSpPr>
          <p:cNvPr id="26" name="Rectángulo 25"/>
          <p:cNvSpPr/>
          <p:nvPr/>
        </p:nvSpPr>
        <p:spPr>
          <a:xfrm>
            <a:off x="16596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1883"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Consultas de opinión</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5896756"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Autoridades y Propietario</a:t>
            </a:r>
            <a:endParaRPr lang="es-CL" sz="1800" dirty="0"/>
          </a:p>
        </p:txBody>
      </p:sp>
      <p:sp>
        <p:nvSpPr>
          <p:cNvPr id="30" name="Google Shape;409;p6"/>
          <p:cNvSpPr txBox="1"/>
          <p:nvPr/>
        </p:nvSpPr>
        <p:spPr>
          <a:xfrm rot="18699100">
            <a:off x="7560013" y="2200759"/>
            <a:ext cx="1477281" cy="276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L" sz="1200">
                <a:solidFill>
                  <a:schemeClr val="lt1"/>
                </a:solidFill>
                <a:latin typeface="Calibri"/>
                <a:ea typeface="Calibri"/>
                <a:cs typeface="Calibri"/>
                <a:sym typeface="Calibri"/>
              </a:rPr>
              <a:t>Avenida Santa María</a:t>
            </a:r>
            <a:endParaRPr/>
          </a:p>
        </p:txBody>
      </p:sp>
      <p:sp>
        <p:nvSpPr>
          <p:cNvPr id="43" name="Marcador de texto 2">
            <a:extLst>
              <a:ext uri="{FF2B5EF4-FFF2-40B4-BE49-F238E27FC236}">
                <a16:creationId xmlns:a16="http://schemas.microsoft.com/office/drawing/2014/main" id="{4C57BF7F-92BB-8674-C558-1E4187294181}"/>
              </a:ext>
            </a:extLst>
          </p:cNvPr>
          <p:cNvSpPr txBox="1">
            <a:spLocks/>
          </p:cNvSpPr>
          <p:nvPr/>
        </p:nvSpPr>
        <p:spPr>
          <a:xfrm>
            <a:off x="6040490" y="700455"/>
            <a:ext cx="5892211" cy="545606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300" b="1" dirty="0">
                <a:solidFill>
                  <a:srgbClr val="0C4581"/>
                </a:solidFill>
              </a:rPr>
              <a:t>Ministerio de Bienes Nacionales. Propietario</a:t>
            </a:r>
            <a:r>
              <a:rPr lang="es-MX" sz="1300" dirty="0">
                <a:solidFill>
                  <a:srgbClr val="0C4581"/>
                </a:solidFill>
              </a:rPr>
              <a:t>. </a:t>
            </a:r>
            <a:r>
              <a:rPr lang="es-AR" sz="1300" dirty="0">
                <a:solidFill>
                  <a:srgbClr val="0C4581"/>
                </a:solidFill>
              </a:rPr>
              <a:t>Ord. CMN N° 6096 del 03.12.2024</a:t>
            </a:r>
            <a:r>
              <a:rPr lang="es-MX" sz="1300" dirty="0">
                <a:solidFill>
                  <a:srgbClr val="0C4581"/>
                </a:solidFill>
              </a:rPr>
              <a:t> solicitud de opinión.</a:t>
            </a:r>
            <a:r>
              <a:rPr lang="es-AR" sz="1300" dirty="0">
                <a:solidFill>
                  <a:srgbClr val="0C4581"/>
                </a:solidFill>
              </a:rPr>
              <a:t> R: Respuesta favorable y remite antecedentes. Solicita que el sitio no se intervenga, por lo que la declaratoria viene a proteger el lugar de manera legal a través de la ley 17.288 (Ingreso CMN N° 6296 del 27.08.2025).</a:t>
            </a:r>
          </a:p>
          <a:p>
            <a:pPr lvl="0" algn="just"/>
            <a:r>
              <a:rPr lang="es-AR" sz="1300" b="1" dirty="0">
                <a:solidFill>
                  <a:srgbClr val="0C4581"/>
                </a:solidFill>
              </a:rPr>
              <a:t>Ministerio de Defensa Nacional. Administrador. </a:t>
            </a:r>
          </a:p>
          <a:p>
            <a:pPr lvl="1" algn="just"/>
            <a:r>
              <a:rPr lang="es-AR" sz="1300" dirty="0">
                <a:solidFill>
                  <a:srgbClr val="0C4581"/>
                </a:solidFill>
              </a:rPr>
              <a:t>Ord. CMN N° 6095 del 03.12.2024. R: Carácter Reservado (Ingreso CMN N° 4961 del 10.07.2025). </a:t>
            </a:r>
          </a:p>
          <a:p>
            <a:pPr lvl="1" algn="just"/>
            <a:r>
              <a:rPr lang="es-AR" sz="1300" dirty="0">
                <a:solidFill>
                  <a:srgbClr val="0C4581"/>
                </a:solidFill>
              </a:rPr>
              <a:t>Subsecretaría de Patrimonio Cultural reitera solicitud de ingreso a través del Ord. SPC 456 del 28.07.2025. </a:t>
            </a:r>
          </a:p>
          <a:p>
            <a:pPr lvl="1" algn="just"/>
            <a:r>
              <a:rPr lang="es-MX" sz="1300" dirty="0">
                <a:solidFill>
                  <a:srgbClr val="0C4581"/>
                </a:solidFill>
              </a:rPr>
              <a:t>Ord. CMN 226/2026 del 16.01.2026 adjuntado polígono y remitiendo invitación a la sesión.</a:t>
            </a:r>
            <a:r>
              <a:rPr lang="es-AR" sz="1300" dirty="0">
                <a:solidFill>
                  <a:srgbClr val="0C4581"/>
                </a:solidFill>
              </a:rPr>
              <a:t> R: Sin respuesta.</a:t>
            </a:r>
          </a:p>
          <a:p>
            <a:pPr marL="457200" lvl="1" indent="0" algn="just">
              <a:buNone/>
            </a:pPr>
            <a:r>
              <a:rPr lang="es-AR" sz="1300" b="1" dirty="0">
                <a:solidFill>
                  <a:srgbClr val="0C4581"/>
                </a:solidFill>
              </a:rPr>
              <a:t>R.: Opinión desfavorable</a:t>
            </a:r>
            <a:r>
              <a:rPr lang="es-AR" sz="1300" dirty="0">
                <a:solidFill>
                  <a:srgbClr val="0C4581"/>
                </a:solidFill>
              </a:rPr>
              <a:t>. Reserva por motivos de Seguridad Nacional. (Ingreso CMN </a:t>
            </a:r>
            <a:r>
              <a:rPr lang="es-CL" sz="1300" dirty="0">
                <a:solidFill>
                  <a:srgbClr val="0C4581"/>
                </a:solidFill>
              </a:rPr>
              <a:t>N° 666 de 27.01.2026</a:t>
            </a:r>
            <a:r>
              <a:rPr lang="es-AR" sz="1300" dirty="0">
                <a:solidFill>
                  <a:srgbClr val="0C4581"/>
                </a:solidFill>
              </a:rPr>
              <a:t>).</a:t>
            </a:r>
          </a:p>
          <a:p>
            <a:pPr lvl="0" algn="just"/>
            <a:r>
              <a:rPr lang="es-AR" sz="1300" b="1" dirty="0">
                <a:solidFill>
                  <a:srgbClr val="0C4581"/>
                </a:solidFill>
              </a:rPr>
              <a:t>Subsecretaría de Derechos Humanos. </a:t>
            </a:r>
            <a:r>
              <a:rPr lang="es-AR" sz="1300" dirty="0">
                <a:solidFill>
                  <a:srgbClr val="0C4581"/>
                </a:solidFill>
              </a:rPr>
              <a:t>Ord. CMN N° 6026 del 28.11.2024. R: Respuesta favorable (Ingreso CMN N° 9203 del 11.12.2025).</a:t>
            </a:r>
          </a:p>
          <a:p>
            <a:pPr algn="just"/>
            <a:r>
              <a:rPr lang="es-AR" sz="1300" b="1" dirty="0">
                <a:solidFill>
                  <a:srgbClr val="0C4581"/>
                </a:solidFill>
              </a:rPr>
              <a:t>I. Municipalidad de Arica. </a:t>
            </a:r>
            <a:r>
              <a:rPr lang="es-AR" sz="1300" dirty="0">
                <a:solidFill>
                  <a:srgbClr val="0C4581"/>
                </a:solidFill>
              </a:rPr>
              <a:t>Ord. CMN N° 6097 del 03.12.2024 R: Sin respuesta. Se reiteró oficio por cambio de autoridad a través del Ord. CMN N° 4752 del 25.08.2025. R: Respuesta favorable (Ingreso CMN N° 113 del 07.01.2026).</a:t>
            </a:r>
          </a:p>
          <a:p>
            <a:pPr algn="just"/>
            <a:r>
              <a:rPr lang="es-AR" sz="1300" b="1" dirty="0">
                <a:solidFill>
                  <a:srgbClr val="0C4581"/>
                </a:solidFill>
              </a:rPr>
              <a:t>Seremi Ministerio de Vivienda y Urbanismo. </a:t>
            </a:r>
            <a:r>
              <a:rPr lang="es-AR" sz="1300" dirty="0">
                <a:solidFill>
                  <a:srgbClr val="0C4581"/>
                </a:solidFill>
              </a:rPr>
              <a:t>Ord. CMN N° 4756 del 25.08.2025. R: Respuesta favorable (</a:t>
            </a:r>
            <a:r>
              <a:rPr lang="es-AR" sz="1300">
                <a:solidFill>
                  <a:srgbClr val="0C4581"/>
                </a:solidFill>
              </a:rPr>
              <a:t>Ingreso CMN </a:t>
            </a:r>
            <a:r>
              <a:rPr lang="es-AR" sz="1300" dirty="0">
                <a:solidFill>
                  <a:srgbClr val="0C4581"/>
                </a:solidFill>
              </a:rPr>
              <a:t>N° </a:t>
            </a:r>
            <a:r>
              <a:rPr lang="es-AR" sz="1300" dirty="0">
                <a:solidFill>
                  <a:srgbClr val="0B4581"/>
                </a:solidFill>
              </a:rPr>
              <a:t>781</a:t>
            </a:r>
            <a:r>
              <a:rPr lang="es-AR" sz="1300" dirty="0">
                <a:solidFill>
                  <a:srgbClr val="0C4581"/>
                </a:solidFill>
              </a:rPr>
              <a:t> </a:t>
            </a:r>
            <a:r>
              <a:rPr lang="es-AR" sz="1300">
                <a:solidFill>
                  <a:srgbClr val="0C4581"/>
                </a:solidFill>
              </a:rPr>
              <a:t>del 30.01.2026</a:t>
            </a:r>
            <a:r>
              <a:rPr lang="es-AR" sz="1300" dirty="0">
                <a:solidFill>
                  <a:srgbClr val="0C4581"/>
                </a:solidFill>
              </a:rPr>
              <a:t>).</a:t>
            </a:r>
            <a:endParaRPr lang="es-CL" sz="1300" dirty="0">
              <a:solidFill>
                <a:srgbClr val="0C4581"/>
              </a:solidFill>
            </a:endParaRPr>
          </a:p>
          <a:p>
            <a:pPr lvl="0" algn="just"/>
            <a:r>
              <a:rPr lang="es-AR" sz="1300" b="1" dirty="0">
                <a:solidFill>
                  <a:srgbClr val="0C4581"/>
                </a:solidFill>
              </a:rPr>
              <a:t>Museo de la Memoria y los Derechos Humanos. </a:t>
            </a:r>
            <a:r>
              <a:rPr lang="es-AR" sz="1300" dirty="0">
                <a:solidFill>
                  <a:srgbClr val="0C4581"/>
                </a:solidFill>
              </a:rPr>
              <a:t>Ord. CMN N° 6094 del 03.12.2024. R: Respuesta favorable, remite antecedente históricos (Ingreso CMN N° 8274 del 11.12.2024).</a:t>
            </a:r>
            <a:endParaRPr lang="es-CL" sz="1300" dirty="0">
              <a:solidFill>
                <a:srgbClr val="0C4581"/>
              </a:solidFill>
            </a:endParaRPr>
          </a:p>
        </p:txBody>
      </p:sp>
      <p:sp>
        <p:nvSpPr>
          <p:cNvPr id="2" name="Rectángulo 1"/>
          <p:cNvSpPr/>
          <p:nvPr/>
        </p:nvSpPr>
        <p:spPr>
          <a:xfrm>
            <a:off x="848008" y="5948775"/>
            <a:ext cx="4733395" cy="415498"/>
          </a:xfrm>
          <a:prstGeom prst="rect">
            <a:avLst/>
          </a:prstGeom>
        </p:spPr>
        <p:txBody>
          <a:bodyPr wrap="square">
            <a:spAutoFit/>
          </a:bodyPr>
          <a:lstStyle/>
          <a:p>
            <a:pPr algn="just"/>
            <a:r>
              <a:rPr lang="es-CL" sz="1050" dirty="0">
                <a:solidFill>
                  <a:srgbClr val="0B4581"/>
                </a:solidFill>
                <a:latin typeface="Verdana" panose="020B0604030504040204" pitchFamily="34" charset="0"/>
                <a:ea typeface="Verdana" panose="020B0604030504040204" pitchFamily="34" charset="0"/>
                <a:cs typeface="Verdana" panose="020B0604030504040204" pitchFamily="34" charset="0"/>
              </a:rPr>
              <a:t>Foto inédita. Archivo de Juan </a:t>
            </a:r>
            <a:r>
              <a:rPr lang="es-CL" sz="1050" dirty="0" err="1">
                <a:solidFill>
                  <a:srgbClr val="0B4581"/>
                </a:solidFill>
                <a:latin typeface="Verdana" panose="020B0604030504040204" pitchFamily="34" charset="0"/>
                <a:ea typeface="Verdana" panose="020B0604030504040204" pitchFamily="34" charset="0"/>
                <a:cs typeface="Verdana" panose="020B0604030504040204" pitchFamily="34" charset="0"/>
              </a:rPr>
              <a:t>Peters</a:t>
            </a:r>
            <a:r>
              <a:rPr lang="es-CL" sz="1050" dirty="0">
                <a:solidFill>
                  <a:srgbClr val="0B4581"/>
                </a:solidFill>
                <a:latin typeface="Verdana" panose="020B0604030504040204" pitchFamily="34" charset="0"/>
                <a:ea typeface="Verdana" panose="020B0604030504040204" pitchFamily="34" charset="0"/>
                <a:cs typeface="Verdana" panose="020B0604030504040204" pitchFamily="34" charset="0"/>
              </a:rPr>
              <a:t> (1973). Fuente: Expediente de declaratoria</a:t>
            </a:r>
            <a:r>
              <a:rPr lang="es-CL" sz="1050" dirty="0">
                <a:latin typeface="Verdana" panose="020B0604030504040204" pitchFamily="34" charset="0"/>
                <a:ea typeface="Verdana" panose="020B0604030504040204" pitchFamily="34" charset="0"/>
              </a:rPr>
              <a:t>.</a:t>
            </a:r>
          </a:p>
        </p:txBody>
      </p:sp>
      <p:pic>
        <p:nvPicPr>
          <p:cNvPr id="3" name="Imagen 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86727" y="1209888"/>
            <a:ext cx="4914717" cy="4740022"/>
          </a:xfrm>
          <a:prstGeom prst="rect">
            <a:avLst/>
          </a:prstGeom>
        </p:spPr>
      </p:pic>
    </p:spTree>
    <p:extLst>
      <p:ext uri="{BB962C8B-B14F-4D97-AF65-F5344CB8AC3E}">
        <p14:creationId xmlns:p14="http://schemas.microsoft.com/office/powerpoint/2010/main" val="3620169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9" name="Grupo 18"/>
          <p:cNvGrpSpPr/>
          <p:nvPr/>
        </p:nvGrpSpPr>
        <p:grpSpPr>
          <a:xfrm>
            <a:off x="72925" y="3706407"/>
            <a:ext cx="491716" cy="491716"/>
            <a:chOff x="9258" y="4199695"/>
            <a:chExt cx="491716" cy="491716"/>
          </a:xfrm>
        </p:grpSpPr>
        <p:sp>
          <p:nvSpPr>
            <p:cNvPr id="20" name="Elipse 19">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1"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históricos</a:t>
            </a:r>
            <a:endParaRPr lang="es-CL" sz="2800" dirty="0"/>
          </a:p>
        </p:txBody>
      </p:sp>
      <p:grpSp>
        <p:nvGrpSpPr>
          <p:cNvPr id="30" name="Grupo 29"/>
          <p:cNvGrpSpPr/>
          <p:nvPr/>
        </p:nvGrpSpPr>
        <p:grpSpPr>
          <a:xfrm>
            <a:off x="72957" y="2156643"/>
            <a:ext cx="491716" cy="491716"/>
            <a:chOff x="11628" y="2874399"/>
            <a:chExt cx="491716" cy="491716"/>
          </a:xfrm>
          <a:solidFill>
            <a:srgbClr val="0C4581"/>
          </a:solidFill>
        </p:grpSpPr>
        <p:sp>
          <p:nvSpPr>
            <p:cNvPr id="31" name="Elipse 30">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32"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2616" y="2934230"/>
              <a:ext cx="351015" cy="351015"/>
            </a:xfrm>
            <a:prstGeom prst="rect">
              <a:avLst/>
            </a:prstGeom>
            <a:grpFill/>
          </p:spPr>
        </p:pic>
      </p:grpSp>
      <p:sp>
        <p:nvSpPr>
          <p:cNvPr id="33" name="Elipse 32">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37" name="Marcador de texto 3"/>
          <p:cNvSpPr>
            <a:spLocks noGrp="1"/>
          </p:cNvSpPr>
          <p:nvPr>
            <p:ph type="body" idx="1"/>
          </p:nvPr>
        </p:nvSpPr>
        <p:spPr>
          <a:xfrm>
            <a:off x="782690" y="416598"/>
            <a:ext cx="10515600" cy="518388"/>
          </a:xfrm>
        </p:spPr>
        <p:txBody>
          <a:bodyPr>
            <a:noAutofit/>
          </a:bodyPr>
          <a:lstStyle/>
          <a:p>
            <a:r>
              <a:rPr lang="es-MX" sz="2800" dirty="0"/>
              <a:t>Antecedentes históricos</a:t>
            </a:r>
            <a:endParaRPr lang="es-CL" sz="2800" dirty="0"/>
          </a:p>
        </p:txBody>
      </p:sp>
      <p:sp>
        <p:nvSpPr>
          <p:cNvPr id="38" name="Marcador de texto 2">
            <a:extLst>
              <a:ext uri="{FF2B5EF4-FFF2-40B4-BE49-F238E27FC236}">
                <a16:creationId xmlns:a16="http://schemas.microsoft.com/office/drawing/2014/main" id="{4C57BF7F-92BB-8674-C558-1E4187294181}"/>
              </a:ext>
            </a:extLst>
          </p:cNvPr>
          <p:cNvSpPr txBox="1">
            <a:spLocks/>
          </p:cNvSpPr>
          <p:nvPr/>
        </p:nvSpPr>
        <p:spPr>
          <a:xfrm>
            <a:off x="782690" y="887245"/>
            <a:ext cx="5082524" cy="2950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Las Machas de Arica</a:t>
            </a:r>
            <a:endParaRPr lang="es-CL" sz="1800" dirty="0"/>
          </a:p>
        </p:txBody>
      </p:sp>
      <p:sp>
        <p:nvSpPr>
          <p:cNvPr id="40" name="CuadroTexto 39"/>
          <p:cNvSpPr txBox="1"/>
          <p:nvPr/>
        </p:nvSpPr>
        <p:spPr>
          <a:xfrm>
            <a:off x="827257" y="3824947"/>
            <a:ext cx="4143021" cy="307777"/>
          </a:xfrm>
          <a:prstGeom prst="rect">
            <a:avLst/>
          </a:prstGeom>
          <a:noFill/>
        </p:spPr>
        <p:txBody>
          <a:bodyPr wrap="square" rtlCol="0">
            <a:spAutoFit/>
          </a:bodyPr>
          <a:lstStyle/>
          <a:p>
            <a:pPr algn="just"/>
            <a:endParaRPr lang="es-CL"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ángulo 1"/>
          <p:cNvSpPr/>
          <p:nvPr/>
        </p:nvSpPr>
        <p:spPr>
          <a:xfrm>
            <a:off x="795606" y="1458911"/>
            <a:ext cx="4661119" cy="5262979"/>
          </a:xfrm>
          <a:prstGeom prst="rect">
            <a:avLst/>
          </a:prstGeom>
        </p:spPr>
        <p:txBody>
          <a:bodyPr wrap="square">
            <a:spAutoFit/>
          </a:bodyPr>
          <a:lstStyle/>
          <a:p>
            <a:pPr algn="just"/>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Su creación se articuló con la Junta de Adelanto de Arica (JAA), que financió su construcción con fondos descentralizados, transformándolo en el único balneario popular del país financiado con recursos regionales. La obra fue ejecutada por CORHABIT, dirigida por Víctor </a:t>
            </a:r>
            <a:r>
              <a:rPr lang="es-MX" sz="1400" dirty="0" err="1">
                <a:solidFill>
                  <a:srgbClr val="0B4581"/>
                </a:solidFill>
                <a:latin typeface="Verdana" panose="020B0604030504040204" pitchFamily="34" charset="0"/>
                <a:ea typeface="Verdana" panose="020B0604030504040204" pitchFamily="34" charset="0"/>
                <a:cs typeface="Verdana" panose="020B0604030504040204" pitchFamily="34" charset="0"/>
              </a:rPr>
              <a:t>Basaure</a:t>
            </a: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 y operada por la Consejería Nacional de Desarrollo Social. Fue concebido como un espacio recreativo para trabajadores, pobladores, sindicatos y organizaciones comunitarias, ofreciendo vacaciones dignas, actividades culturales, deporte y convivencia familiar, especialmente en los veranos de 1972 y 1973.</a:t>
            </a:r>
          </a:p>
          <a:p>
            <a:pPr algn="just"/>
            <a:endPar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a:p>
            <a:pPr algn="just"/>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Su funcionamiento inicial comenzó en febrero de 1971, cuando jóvenes ariqueños habilitaron un campamento con 20 carpas para 100 personas, administrado por la Consejería de Desarrollo Comunitario. Las familias ingresaban mediante sus organizaciones sociales, pagaban diez escudos diarios por grupo familiar y permanecían entre 7 y 15 días con alimentación incluida.</a:t>
            </a:r>
          </a:p>
          <a:p>
            <a:pPr algn="just"/>
            <a:endPar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Imagen 3"/>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765463" y="2419"/>
            <a:ext cx="6426537" cy="5768990"/>
          </a:xfrm>
          <a:prstGeom prst="rect">
            <a:avLst/>
          </a:prstGeom>
        </p:spPr>
      </p:pic>
      <p:sp>
        <p:nvSpPr>
          <p:cNvPr id="35" name="Marcador de texto 2">
            <a:extLst>
              <a:ext uri="{FF2B5EF4-FFF2-40B4-BE49-F238E27FC236}">
                <a16:creationId xmlns:a16="http://schemas.microsoft.com/office/drawing/2014/main" id="{C5280267-34AB-FD65-7CD3-38E6857B4D33}"/>
              </a:ext>
            </a:extLst>
          </p:cNvPr>
          <p:cNvSpPr txBox="1">
            <a:spLocks/>
          </p:cNvSpPr>
          <p:nvPr/>
        </p:nvSpPr>
        <p:spPr>
          <a:xfrm>
            <a:off x="5758839" y="4932147"/>
            <a:ext cx="6433161" cy="1925854"/>
          </a:xfrm>
          <a:prstGeom prst="rect">
            <a:avLst/>
          </a:prstGeom>
          <a:solidFill>
            <a:srgbClr val="0C4581"/>
          </a:soli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C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5000"/>
              </a:lnSpc>
              <a:spcAft>
                <a:spcPts val="0"/>
              </a:spcAft>
            </a:pPr>
            <a:br>
              <a:rPr lang="es-ES_tradnl" sz="1200" dirty="0">
                <a:solidFill>
                  <a:schemeClr val="bg1"/>
                </a:solidFill>
              </a:rPr>
            </a:br>
            <a:r>
              <a:rPr lang="es-ES_tradnl" sz="1200" dirty="0">
                <a:solidFill>
                  <a:schemeClr val="bg1"/>
                </a:solidFill>
              </a:rPr>
              <a:t>"Señorita, nunca había salido de vacaciones... No hay plata para eso, mi esposo es carpintero y aquí, me siento como una millonaria. Mis chiquillos corren, juegan con otros niños y las mamás nos juntamos a conversar de nuestros sueños, a compartir nuestros dolores, a reírnos y cantar. Y lo más lindo es que no cocinamos y no nos preocupamos por unos días, si nos va a faltar plata para la comida, porque aquí nos dan todas las comidas, esto nunca se había hecho en Chile". </a:t>
            </a:r>
            <a:r>
              <a:rPr lang="es-ES_tradnl" sz="1200" i="1" dirty="0">
                <a:solidFill>
                  <a:schemeClr val="bg1"/>
                </a:solidFill>
              </a:rPr>
              <a:t>Monitora cultural Balneario Las Machas. Expediente de declaratoria.</a:t>
            </a:r>
            <a:endParaRPr lang="es-CL" sz="1200" i="1" dirty="0">
              <a:solidFill>
                <a:schemeClr val="bg1"/>
              </a:solidFill>
            </a:endParaRPr>
          </a:p>
        </p:txBody>
      </p:sp>
    </p:spTree>
    <p:extLst>
      <p:ext uri="{BB962C8B-B14F-4D97-AF65-F5344CB8AC3E}">
        <p14:creationId xmlns:p14="http://schemas.microsoft.com/office/powerpoint/2010/main" val="341706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normAutofit fontScale="92500" lnSpcReduction="20000"/>
          </a:bodyPr>
          <a:lstStyle/>
          <a:p>
            <a:endParaRPr lang="es-CL"/>
          </a:p>
        </p:txBody>
      </p:sp>
      <p:sp>
        <p:nvSpPr>
          <p:cNvPr id="3" name="Marcador de texto 2"/>
          <p:cNvSpPr>
            <a:spLocks noGrp="1"/>
          </p:cNvSpPr>
          <p:nvPr>
            <p:ph type="body" sz="quarter" idx="16"/>
          </p:nvPr>
        </p:nvSpPr>
        <p:spPr/>
        <p:txBody>
          <a:bodyPr/>
          <a:lstStyle/>
          <a:p>
            <a:endParaRPr lang="es-CL" dirty="0"/>
          </a:p>
        </p:txBody>
      </p:sp>
      <p:pic>
        <p:nvPicPr>
          <p:cNvPr id="5" name="Imagen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163" y="357025"/>
            <a:ext cx="6539649" cy="6424551"/>
          </a:xfrm>
          <a:prstGeom prst="rect">
            <a:avLst/>
          </a:prstGeom>
        </p:spPr>
      </p:pic>
      <p:sp>
        <p:nvSpPr>
          <p:cNvPr id="7" name="Rectángulo 6"/>
          <p:cNvSpPr/>
          <p:nvPr/>
        </p:nvSpPr>
        <p:spPr>
          <a:xfrm>
            <a:off x="8475023" y="5576230"/>
            <a:ext cx="3716977" cy="120534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8" name="Imagen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7599" y="357025"/>
            <a:ext cx="6774401" cy="6424550"/>
          </a:xfrm>
          <a:prstGeom prst="rect">
            <a:avLst/>
          </a:prstGeom>
        </p:spPr>
      </p:pic>
      <p:sp>
        <p:nvSpPr>
          <p:cNvPr id="9" name="Rectángulo 8"/>
          <p:cNvSpPr/>
          <p:nvPr/>
        </p:nvSpPr>
        <p:spPr>
          <a:xfrm>
            <a:off x="3764618" y="-1427"/>
            <a:ext cx="4916243" cy="38000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Tree>
    <p:extLst>
      <p:ext uri="{BB962C8B-B14F-4D97-AF65-F5344CB8AC3E}">
        <p14:creationId xmlns:p14="http://schemas.microsoft.com/office/powerpoint/2010/main" val="1003308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9166578" y="5610578"/>
            <a:ext cx="3025422" cy="123863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3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12" name="Imagen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6" y="463138"/>
            <a:ext cx="6574008" cy="6302268"/>
          </a:xfrm>
          <a:prstGeom prst="rect">
            <a:avLst/>
          </a:prstGeom>
        </p:spPr>
      </p:pic>
      <p:pic>
        <p:nvPicPr>
          <p:cNvPr id="13" name="Imagen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55439" y="463138"/>
            <a:ext cx="6536561" cy="6298772"/>
          </a:xfrm>
          <a:prstGeom prst="rect">
            <a:avLst/>
          </a:prstGeom>
        </p:spPr>
      </p:pic>
      <p:sp>
        <p:nvSpPr>
          <p:cNvPr id="14" name="Marcador de texto 13"/>
          <p:cNvSpPr>
            <a:spLocks noGrp="1"/>
          </p:cNvSpPr>
          <p:nvPr>
            <p:ph type="body" idx="1"/>
          </p:nvPr>
        </p:nvSpPr>
        <p:spPr/>
        <p:txBody>
          <a:bodyPr>
            <a:normAutofit fontScale="92500" lnSpcReduction="20000"/>
          </a:bodyPr>
          <a:lstStyle/>
          <a:p>
            <a:endParaRPr lang="es-CL"/>
          </a:p>
        </p:txBody>
      </p:sp>
      <p:sp>
        <p:nvSpPr>
          <p:cNvPr id="16" name="Rectángulo 15"/>
          <p:cNvSpPr/>
          <p:nvPr/>
        </p:nvSpPr>
        <p:spPr>
          <a:xfrm>
            <a:off x="3764618" y="-1427"/>
            <a:ext cx="4916243" cy="38000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Tree>
    <p:extLst>
      <p:ext uri="{BB962C8B-B14F-4D97-AF65-F5344CB8AC3E}">
        <p14:creationId xmlns:p14="http://schemas.microsoft.com/office/powerpoint/2010/main" val="1259347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9166578" y="5610578"/>
            <a:ext cx="3025422" cy="123863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3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2"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9186" y="-12592"/>
            <a:ext cx="6913949" cy="6855084"/>
          </a:xfrm>
          <a:prstGeom prst="rect">
            <a:avLst/>
          </a:prstGeom>
        </p:spPr>
      </p:pic>
      <p:pic>
        <p:nvPicPr>
          <p:cNvPr id="4" name="Imagen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3135" y="-47501"/>
            <a:ext cx="4446201" cy="6905501"/>
          </a:xfrm>
          <a:prstGeom prst="rect">
            <a:avLst/>
          </a:prstGeom>
        </p:spPr>
      </p:pic>
      <p:sp>
        <p:nvSpPr>
          <p:cNvPr id="5" name="Marcador de texto 4"/>
          <p:cNvSpPr>
            <a:spLocks noGrp="1"/>
          </p:cNvSpPr>
          <p:nvPr>
            <p:ph type="body" idx="1"/>
          </p:nvPr>
        </p:nvSpPr>
        <p:spPr/>
        <p:txBody>
          <a:bodyPr>
            <a:normAutofit fontScale="92500" lnSpcReduction="20000"/>
          </a:bodyPr>
          <a:lstStyle/>
          <a:p>
            <a:endParaRPr lang="es-CL"/>
          </a:p>
        </p:txBody>
      </p:sp>
    </p:spTree>
    <p:extLst>
      <p:ext uri="{BB962C8B-B14F-4D97-AF65-F5344CB8AC3E}">
        <p14:creationId xmlns:p14="http://schemas.microsoft.com/office/powerpoint/2010/main" val="417776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9166578" y="5610578"/>
            <a:ext cx="3025422" cy="123863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3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5" name="Marcador de texto 4"/>
          <p:cNvSpPr>
            <a:spLocks noGrp="1"/>
          </p:cNvSpPr>
          <p:nvPr>
            <p:ph type="body" idx="1"/>
          </p:nvPr>
        </p:nvSpPr>
        <p:spPr/>
        <p:txBody>
          <a:bodyPr>
            <a:normAutofit fontScale="92500" lnSpcReduction="20000"/>
          </a:bodyPr>
          <a:lstStyle/>
          <a:p>
            <a:endParaRPr lang="es-CL"/>
          </a:p>
        </p:txBody>
      </p:sp>
      <p:pic>
        <p:nvPicPr>
          <p:cNvPr id="3" name="Imagen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7895" y="623078"/>
            <a:ext cx="6057365" cy="5925789"/>
          </a:xfrm>
          <a:prstGeom prst="rect">
            <a:avLst/>
          </a:prstGeom>
        </p:spPr>
      </p:pic>
      <p:pic>
        <p:nvPicPr>
          <p:cNvPr id="6" name="Imagen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8654" y="623078"/>
            <a:ext cx="6162626" cy="5925788"/>
          </a:xfrm>
          <a:prstGeom prst="rect">
            <a:avLst/>
          </a:prstGeom>
        </p:spPr>
      </p:pic>
      <p:sp>
        <p:nvSpPr>
          <p:cNvPr id="7" name="Marcador de texto 6"/>
          <p:cNvSpPr>
            <a:spLocks noGrp="1"/>
          </p:cNvSpPr>
          <p:nvPr>
            <p:ph type="body" idx="1"/>
          </p:nvPr>
        </p:nvSpPr>
        <p:spPr/>
        <p:txBody>
          <a:bodyPr>
            <a:normAutofit fontScale="92500" lnSpcReduction="20000"/>
          </a:bodyPr>
          <a:lstStyle/>
          <a:p>
            <a:endParaRPr lang="es-CL"/>
          </a:p>
        </p:txBody>
      </p:sp>
      <p:sp>
        <p:nvSpPr>
          <p:cNvPr id="11" name="Rectángulo 10"/>
          <p:cNvSpPr/>
          <p:nvPr/>
        </p:nvSpPr>
        <p:spPr>
          <a:xfrm>
            <a:off x="3764618" y="-1427"/>
            <a:ext cx="4916243" cy="38000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Tree>
    <p:extLst>
      <p:ext uri="{BB962C8B-B14F-4D97-AF65-F5344CB8AC3E}">
        <p14:creationId xmlns:p14="http://schemas.microsoft.com/office/powerpoint/2010/main" val="207797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8932439" y="5551199"/>
            <a:ext cx="3025422" cy="123863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3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14" name="Imagen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00" y="378582"/>
            <a:ext cx="6354936" cy="6092043"/>
          </a:xfrm>
          <a:prstGeom prst="rect">
            <a:avLst/>
          </a:prstGeom>
        </p:spPr>
      </p:pic>
      <p:pic>
        <p:nvPicPr>
          <p:cNvPr id="15" name="Imagen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0096" y="378582"/>
            <a:ext cx="6152963" cy="6092043"/>
          </a:xfrm>
          <a:prstGeom prst="rect">
            <a:avLst/>
          </a:prstGeom>
        </p:spPr>
      </p:pic>
      <p:sp>
        <p:nvSpPr>
          <p:cNvPr id="2" name="Marcador de texto 1"/>
          <p:cNvSpPr>
            <a:spLocks noGrp="1"/>
          </p:cNvSpPr>
          <p:nvPr>
            <p:ph type="body" idx="1"/>
          </p:nvPr>
        </p:nvSpPr>
        <p:spPr/>
        <p:txBody>
          <a:bodyPr>
            <a:normAutofit fontScale="92500" lnSpcReduction="20000"/>
          </a:bodyPr>
          <a:lstStyle/>
          <a:p>
            <a:endParaRPr lang="es-CL"/>
          </a:p>
        </p:txBody>
      </p:sp>
      <p:sp>
        <p:nvSpPr>
          <p:cNvPr id="17" name="Rectángulo 16"/>
          <p:cNvSpPr/>
          <p:nvPr/>
        </p:nvSpPr>
        <p:spPr>
          <a:xfrm>
            <a:off x="3764618" y="-1427"/>
            <a:ext cx="4916243" cy="38000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Tree>
    <p:extLst>
      <p:ext uri="{BB962C8B-B14F-4D97-AF65-F5344CB8AC3E}">
        <p14:creationId xmlns:p14="http://schemas.microsoft.com/office/powerpoint/2010/main" val="1846931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11" name="Marcador de texto 3"/>
          <p:cNvSpPr>
            <a:spLocks noGrp="1"/>
          </p:cNvSpPr>
          <p:nvPr>
            <p:ph type="body" idx="1"/>
          </p:nvPr>
        </p:nvSpPr>
        <p:spPr>
          <a:xfrm>
            <a:off x="914400" y="5867974"/>
            <a:ext cx="10363200" cy="518388"/>
          </a:xfrm>
        </p:spPr>
        <p:txBody>
          <a:bodyPr>
            <a:noAutofit/>
          </a:bodyPr>
          <a:lstStyle/>
          <a:p>
            <a:pPr algn="ctr">
              <a:lnSpc>
                <a:spcPct val="100000"/>
              </a:lnSpc>
              <a:spcBef>
                <a:spcPts val="0"/>
              </a:spcBef>
            </a:pPr>
            <a:r>
              <a:rPr lang="es-MX" sz="1400" dirty="0"/>
              <a:t>Collage de dibujos de niños y niñas que veranearon en el Balneario Popular Las Machas. </a:t>
            </a:r>
          </a:p>
          <a:p>
            <a:pPr algn="ctr">
              <a:lnSpc>
                <a:spcPct val="100000"/>
              </a:lnSpc>
              <a:spcBef>
                <a:spcPts val="0"/>
              </a:spcBef>
            </a:pPr>
            <a:r>
              <a:rPr lang="es-MX" sz="1400" dirty="0"/>
              <a:t>Juan </a:t>
            </a:r>
            <a:r>
              <a:rPr lang="es-MX" sz="1400" dirty="0" err="1"/>
              <a:t>Peters</a:t>
            </a:r>
            <a:r>
              <a:rPr lang="es-MX" sz="1400" dirty="0"/>
              <a:t> 1973.</a:t>
            </a:r>
            <a:endParaRPr lang="es-CL" sz="1400" dirty="0"/>
          </a:p>
        </p:txBody>
      </p:sp>
      <p:pic>
        <p:nvPicPr>
          <p:cNvPr id="3" name="Imagen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83428"/>
            <a:ext cx="12192000" cy="4598367"/>
          </a:xfrm>
          <a:prstGeom prst="rect">
            <a:avLst/>
          </a:prstGeom>
        </p:spPr>
      </p:pic>
      <p:pic>
        <p:nvPicPr>
          <p:cNvPr id="5" name="Imagen 4"/>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956960" y="304654"/>
            <a:ext cx="4850019" cy="4598367"/>
          </a:xfrm>
          <a:prstGeom prst="ellipse">
            <a:avLst/>
          </a:prstGeom>
          <a:ln w="28575">
            <a:solidFill>
              <a:srgbClr val="FFFF00"/>
            </a:solidFill>
            <a:prstDash val="dash"/>
          </a:ln>
        </p:spPr>
      </p:pic>
    </p:spTree>
    <p:extLst>
      <p:ext uri="{BB962C8B-B14F-4D97-AF65-F5344CB8AC3E}">
        <p14:creationId xmlns:p14="http://schemas.microsoft.com/office/powerpoint/2010/main" val="276800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históricos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1" y="869582"/>
            <a:ext cx="6448955" cy="4596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De balneario a centro de represión (1973-1975)</a:t>
            </a:r>
            <a:endParaRPr lang="es-CL" sz="1800" dirty="0"/>
          </a:p>
        </p:txBody>
      </p:sp>
      <p:sp>
        <p:nvSpPr>
          <p:cNvPr id="44"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5" name="Elipse 44">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46"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47" name="Grupo 46"/>
          <p:cNvGrpSpPr/>
          <p:nvPr/>
        </p:nvGrpSpPr>
        <p:grpSpPr>
          <a:xfrm>
            <a:off x="60297" y="2156643"/>
            <a:ext cx="491716" cy="491716"/>
            <a:chOff x="11628" y="2874399"/>
            <a:chExt cx="491716" cy="491716"/>
          </a:xfrm>
        </p:grpSpPr>
        <p:sp>
          <p:nvSpPr>
            <p:cNvPr id="48" name="Elipse 47">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49"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50" name="Grupo 49"/>
          <p:cNvGrpSpPr/>
          <p:nvPr/>
        </p:nvGrpSpPr>
        <p:grpSpPr>
          <a:xfrm>
            <a:off x="72925" y="3706407"/>
            <a:ext cx="491716" cy="491716"/>
            <a:chOff x="9258" y="4199695"/>
            <a:chExt cx="491716" cy="491716"/>
          </a:xfrm>
        </p:grpSpPr>
        <p:sp>
          <p:nvSpPr>
            <p:cNvPr id="51" name="Elipse 50">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52"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53"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sp>
        <p:nvSpPr>
          <p:cNvPr id="54" name="Rectángulo 53"/>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5"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357" y="4473024"/>
            <a:ext cx="646050" cy="646050"/>
          </a:xfrm>
          <a:prstGeom prst="rect">
            <a:avLst/>
          </a:prstGeom>
        </p:spPr>
      </p:pic>
      <p:grpSp>
        <p:nvGrpSpPr>
          <p:cNvPr id="56" name="Grupo 55"/>
          <p:cNvGrpSpPr/>
          <p:nvPr/>
        </p:nvGrpSpPr>
        <p:grpSpPr>
          <a:xfrm>
            <a:off x="51726" y="2871158"/>
            <a:ext cx="491716" cy="491716"/>
            <a:chOff x="5897" y="3588914"/>
            <a:chExt cx="491716" cy="491716"/>
          </a:xfrm>
        </p:grpSpPr>
        <p:sp>
          <p:nvSpPr>
            <p:cNvPr id="57" name="Elipse 56">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rgbClr val="0C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8"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4563" y="3590052"/>
              <a:ext cx="432336" cy="432336"/>
            </a:xfrm>
            <a:prstGeom prst="rect">
              <a:avLst/>
            </a:prstGeom>
          </p:spPr>
        </p:pic>
      </p:grpSp>
      <p:sp>
        <p:nvSpPr>
          <p:cNvPr id="59" name="Elipse 58">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0"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61" name="Google Shape;412;p6"/>
          <p:cNvSpPr txBox="1"/>
          <p:nvPr/>
        </p:nvSpPr>
        <p:spPr>
          <a:xfrm>
            <a:off x="6779333" y="6044540"/>
            <a:ext cx="5412667" cy="435772"/>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rgbClr val="7F7F7F"/>
              </a:buClr>
              <a:buSzPts val="1100"/>
              <a:buFont typeface="Arial"/>
              <a:buNone/>
            </a:pPr>
            <a:r>
              <a:rPr lang="es-MX" sz="1100" i="1" dirty="0">
                <a:solidFill>
                  <a:srgbClr val="0B4581"/>
                </a:solidFill>
                <a:latin typeface="Verdana" panose="020B0604030504040204" pitchFamily="34" charset="0"/>
                <a:ea typeface="Verdana" panose="020B0604030504040204" pitchFamily="34" charset="0"/>
                <a:cs typeface="Calibri"/>
                <a:sym typeface="Calibri"/>
              </a:rPr>
              <a:t>Fotografía interior ex Balneario Popular durante su ocupación como recinto militar. </a:t>
            </a:r>
            <a:r>
              <a:rPr lang="es-CL" sz="1100" dirty="0">
                <a:solidFill>
                  <a:srgbClr val="0B4581"/>
                </a:solidFill>
                <a:latin typeface="Verdana" panose="020B0604030504040204" pitchFamily="34" charset="0"/>
                <a:ea typeface="Verdana" panose="020B0604030504040204" pitchFamily="34" charset="0"/>
                <a:cs typeface="Calibri"/>
                <a:sym typeface="Calibri"/>
              </a:rPr>
              <a:t>Fuente: Expediente de declaratoria.</a:t>
            </a:r>
            <a:endParaRPr sz="1100" dirty="0">
              <a:solidFill>
                <a:srgbClr val="0B4581"/>
              </a:solidFill>
              <a:latin typeface="Verdana" panose="020B0604030504040204" pitchFamily="34" charset="0"/>
              <a:ea typeface="Verdana" panose="020B0604030504040204" pitchFamily="34" charset="0"/>
              <a:cs typeface="Calibri"/>
              <a:sym typeface="Calibri"/>
            </a:endParaRPr>
          </a:p>
        </p:txBody>
      </p:sp>
      <p:sp>
        <p:nvSpPr>
          <p:cNvPr id="4" name="Rectángulo 3"/>
          <p:cNvSpPr/>
          <p:nvPr/>
        </p:nvSpPr>
        <p:spPr>
          <a:xfrm>
            <a:off x="782690" y="1671204"/>
            <a:ext cx="5726681" cy="4585871"/>
          </a:xfrm>
          <a:prstGeom prst="rect">
            <a:avLst/>
          </a:prstGeom>
        </p:spPr>
        <p:txBody>
          <a:bodyPr wrap="square">
            <a:spAutoFit/>
          </a:bodyPr>
          <a:lstStyle/>
          <a:p>
            <a:pPr algn="just"/>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La mayor parte de los detenidos de la zona que prestaron testimonio ante la Comisión </a:t>
            </a:r>
            <a:r>
              <a:rPr lang="es-MX" sz="1400" dirty="0" err="1">
                <a:solidFill>
                  <a:srgbClr val="0B4581"/>
                </a:solidFill>
                <a:latin typeface="Verdana" panose="020B0604030504040204" pitchFamily="34" charset="0"/>
                <a:ea typeface="Verdana" panose="020B0604030504040204" pitchFamily="34" charset="0"/>
                <a:cs typeface="Verdana" panose="020B0604030504040204" pitchFamily="34" charset="0"/>
              </a:rPr>
              <a:t>Valech</a:t>
            </a: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 indicaron que estuvieron en el Campamento/Camping Las Machas de Arica durante 1975. Sin embargo se registran detenciones desde 1973. Originalmente este lugar era el Camping Las Machas.</a:t>
            </a:r>
          </a:p>
          <a:p>
            <a:pPr algn="just"/>
            <a:endPar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a:p>
            <a:pPr algn="just"/>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 A partir del golpe de Estado, los militares tomaron el lugar y lo convirtieron en recinto destinado a permanencia, interrogatorios y tortura de prisioneros. Los prisioneros permanecían en grupos grandes en unos remedos de galpones; no se les permitía hablar entre ellos, a pesar de estar en el mismo lugar. </a:t>
            </a:r>
          </a:p>
          <a:p>
            <a:pPr algn="just"/>
            <a:endPar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endParaRPr>
          </a:p>
          <a:p>
            <a:pPr algn="just"/>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La permanencia era por períodos relativamente largos (semanas) y luego eran derivados a sus destinos finales, cárceles o campamentos de prisioneros en otras regiones. Los testimonios refieren diversos tratos humillantes y tortuosos, entre otros: golpes, ataduras, </a:t>
            </a:r>
            <a:r>
              <a:rPr lang="es-MX" sz="1400" dirty="0" err="1">
                <a:solidFill>
                  <a:srgbClr val="0B4581"/>
                </a:solidFill>
                <a:latin typeface="Verdana" panose="020B0604030504040204" pitchFamily="34" charset="0"/>
                <a:ea typeface="Verdana" panose="020B0604030504040204" pitchFamily="34" charset="0"/>
                <a:cs typeface="Verdana" panose="020B0604030504040204" pitchFamily="34" charset="0"/>
              </a:rPr>
              <a:t>encapuchamiento</a:t>
            </a: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 colgamiento, aplicación de corriente eléctrica, simulacros de fusilamiento y trabajos forzados.</a:t>
            </a:r>
          </a:p>
          <a:p>
            <a:pPr algn="just"/>
            <a:endParaRPr lang="es-MX" sz="12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Imagen 1"/>
          <p:cNvPicPr>
            <a:picLocks noChangeAspect="1"/>
          </p:cNvPicPr>
          <p:nvPr/>
        </p:nvPicPr>
        <p:blipFill rotWithShape="1">
          <a:blip r:embed="rId11" cstate="screen">
            <a:grayscl/>
            <a:extLst>
              <a:ext uri="{28A0092B-C50C-407E-A947-70E740481C1C}">
                <a14:useLocalDpi xmlns:a14="http://schemas.microsoft.com/office/drawing/2010/main"/>
              </a:ext>
            </a:extLst>
          </a:blip>
          <a:srcRect t="7594" b="5107"/>
          <a:stretch/>
        </p:blipFill>
        <p:spPr>
          <a:xfrm>
            <a:off x="6841545" y="2565069"/>
            <a:ext cx="5350400" cy="3479471"/>
          </a:xfrm>
          <a:prstGeom prst="rect">
            <a:avLst/>
          </a:prstGeom>
        </p:spPr>
      </p:pic>
      <p:pic>
        <p:nvPicPr>
          <p:cNvPr id="25" name="Imagen 24"/>
          <p:cNvPicPr>
            <a:picLocks noChangeAspect="1"/>
          </p:cNvPicPr>
          <p:nvPr/>
        </p:nvPicPr>
        <p:blipFill>
          <a:blip r:embed="rId12" cstate="screen">
            <a:grayscl/>
            <a:extLst>
              <a:ext uri="{28A0092B-C50C-407E-A947-70E740481C1C}">
                <a14:useLocalDpi xmlns:a14="http://schemas.microsoft.com/office/drawing/2010/main"/>
              </a:ext>
            </a:extLst>
          </a:blip>
          <a:stretch>
            <a:fillRect/>
          </a:stretch>
        </p:blipFill>
        <p:spPr>
          <a:xfrm>
            <a:off x="6838707" y="1146894"/>
            <a:ext cx="2655161" cy="1956267"/>
          </a:xfrm>
          <a:prstGeom prst="rect">
            <a:avLst/>
          </a:prstGeom>
        </p:spPr>
      </p:pic>
      <p:pic>
        <p:nvPicPr>
          <p:cNvPr id="26" name="Imagen 25"/>
          <p:cNvPicPr>
            <a:picLocks noChangeAspect="1"/>
          </p:cNvPicPr>
          <p:nvPr/>
        </p:nvPicPr>
        <p:blipFill>
          <a:blip r:embed="rId13" cstate="screen">
            <a:grayscl/>
            <a:extLst>
              <a:ext uri="{28A0092B-C50C-407E-A947-70E740481C1C}">
                <a14:useLocalDpi xmlns:a14="http://schemas.microsoft.com/office/drawing/2010/main"/>
              </a:ext>
            </a:extLst>
          </a:blip>
          <a:stretch>
            <a:fillRect/>
          </a:stretch>
        </p:blipFill>
        <p:spPr>
          <a:xfrm>
            <a:off x="9451898" y="1146894"/>
            <a:ext cx="2740047" cy="1956266"/>
          </a:xfrm>
          <a:prstGeom prst="rect">
            <a:avLst/>
          </a:prstGeom>
        </p:spPr>
      </p:pic>
    </p:spTree>
    <p:extLst>
      <p:ext uri="{BB962C8B-B14F-4D97-AF65-F5344CB8AC3E}">
        <p14:creationId xmlns:p14="http://schemas.microsoft.com/office/powerpoint/2010/main" val="2943582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ángulo 24"/>
          <p:cNvSpPr/>
          <p:nvPr/>
        </p:nvSpPr>
        <p:spPr>
          <a:xfrm>
            <a:off x="9165541" y="5819031"/>
            <a:ext cx="2857289" cy="943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históricos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1" y="869582"/>
            <a:ext cx="6448955" cy="4596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Testimonios</a:t>
            </a:r>
            <a:endParaRPr lang="es-CL" sz="1800" dirty="0"/>
          </a:p>
        </p:txBody>
      </p:sp>
      <p:sp>
        <p:nvSpPr>
          <p:cNvPr id="44"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5" name="Elipse 44">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46"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47" name="Grupo 46"/>
          <p:cNvGrpSpPr/>
          <p:nvPr/>
        </p:nvGrpSpPr>
        <p:grpSpPr>
          <a:xfrm>
            <a:off x="60297" y="2156643"/>
            <a:ext cx="491716" cy="491716"/>
            <a:chOff x="11628" y="2874399"/>
            <a:chExt cx="491716" cy="491716"/>
          </a:xfrm>
        </p:grpSpPr>
        <p:sp>
          <p:nvSpPr>
            <p:cNvPr id="48" name="Elipse 47">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49"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50" name="Grupo 49"/>
          <p:cNvGrpSpPr/>
          <p:nvPr/>
        </p:nvGrpSpPr>
        <p:grpSpPr>
          <a:xfrm>
            <a:off x="72925" y="3706407"/>
            <a:ext cx="491716" cy="491716"/>
            <a:chOff x="9258" y="4199695"/>
            <a:chExt cx="491716" cy="491716"/>
          </a:xfrm>
        </p:grpSpPr>
        <p:sp>
          <p:nvSpPr>
            <p:cNvPr id="51" name="Elipse 50">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52"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pic>
        <p:nvPicPr>
          <p:cNvPr id="53"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sp>
        <p:nvSpPr>
          <p:cNvPr id="54" name="Rectángulo 53"/>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5"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357" y="4473024"/>
            <a:ext cx="646050" cy="646050"/>
          </a:xfrm>
          <a:prstGeom prst="rect">
            <a:avLst/>
          </a:prstGeom>
        </p:spPr>
      </p:pic>
      <p:grpSp>
        <p:nvGrpSpPr>
          <p:cNvPr id="56" name="Grupo 55"/>
          <p:cNvGrpSpPr/>
          <p:nvPr/>
        </p:nvGrpSpPr>
        <p:grpSpPr>
          <a:xfrm>
            <a:off x="51726" y="2871158"/>
            <a:ext cx="491716" cy="491716"/>
            <a:chOff x="5897" y="3588914"/>
            <a:chExt cx="491716" cy="491716"/>
          </a:xfrm>
        </p:grpSpPr>
        <p:sp>
          <p:nvSpPr>
            <p:cNvPr id="57" name="Elipse 56">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rgbClr val="0C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8"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4563" y="3590052"/>
              <a:ext cx="432336" cy="432336"/>
            </a:xfrm>
            <a:prstGeom prst="rect">
              <a:avLst/>
            </a:prstGeom>
          </p:spPr>
        </p:pic>
      </p:grpSp>
      <p:sp>
        <p:nvSpPr>
          <p:cNvPr id="59" name="Elipse 58">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0"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24" name="Google Shape;412;p6"/>
          <p:cNvSpPr txBox="1"/>
          <p:nvPr/>
        </p:nvSpPr>
        <p:spPr>
          <a:xfrm>
            <a:off x="1527052" y="6312591"/>
            <a:ext cx="6893585" cy="4497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F7F7F"/>
              </a:buClr>
              <a:buSzPts val="1100"/>
              <a:buFont typeface="Arial"/>
              <a:buNone/>
            </a:pPr>
            <a:r>
              <a:rPr lang="es-MX" sz="1100" i="1" dirty="0">
                <a:solidFill>
                  <a:srgbClr val="0B4581"/>
                </a:solidFill>
                <a:latin typeface="Verdana" panose="020B0604030504040204" pitchFamily="34" charset="0"/>
                <a:ea typeface="Verdana" panose="020B0604030504040204" pitchFamily="34" charset="0"/>
                <a:cs typeface="Calibri"/>
                <a:sym typeface="Calibri"/>
              </a:rPr>
              <a:t>Fotografía uso del Balneario como recinto militar. </a:t>
            </a:r>
            <a:r>
              <a:rPr lang="es-CL" sz="1100" dirty="0">
                <a:solidFill>
                  <a:srgbClr val="0B4581"/>
                </a:solidFill>
                <a:latin typeface="Verdana" panose="020B0604030504040204" pitchFamily="34" charset="0"/>
                <a:ea typeface="Verdana" panose="020B0604030504040204" pitchFamily="34" charset="0"/>
                <a:cs typeface="Calibri"/>
                <a:sym typeface="Calibri"/>
              </a:rPr>
              <a:t>Fuente: Expediente de declaratoria.</a:t>
            </a:r>
            <a:endParaRPr sz="1100" dirty="0">
              <a:solidFill>
                <a:srgbClr val="0B4581"/>
              </a:solidFill>
              <a:latin typeface="Verdana" panose="020B0604030504040204" pitchFamily="34" charset="0"/>
              <a:ea typeface="Verdana" panose="020B0604030504040204" pitchFamily="34" charset="0"/>
              <a:cs typeface="Calibri"/>
              <a:sym typeface="Calibri"/>
            </a:endParaRPr>
          </a:p>
        </p:txBody>
      </p:sp>
      <p:pic>
        <p:nvPicPr>
          <p:cNvPr id="27" name="Imagen 26"/>
          <p:cNvPicPr>
            <a:picLocks noChangeAspect="1"/>
          </p:cNvPicPr>
          <p:nvPr/>
        </p:nvPicPr>
        <p:blipFill rotWithShape="1">
          <a:blip r:embed="rId11" cstate="screen">
            <a:grayscl/>
            <a:extLst>
              <a:ext uri="{28A0092B-C50C-407E-A947-70E740481C1C}">
                <a14:useLocalDpi xmlns:a14="http://schemas.microsoft.com/office/drawing/2010/main"/>
              </a:ext>
            </a:extLst>
          </a:blip>
          <a:srcRect l="8348"/>
          <a:stretch/>
        </p:blipFill>
        <p:spPr>
          <a:xfrm>
            <a:off x="836445" y="1262139"/>
            <a:ext cx="6855651" cy="5024657"/>
          </a:xfrm>
          <a:prstGeom prst="rect">
            <a:avLst/>
          </a:prstGeom>
        </p:spPr>
      </p:pic>
      <p:sp>
        <p:nvSpPr>
          <p:cNvPr id="3" name="Rectángulo 2"/>
          <p:cNvSpPr/>
          <p:nvPr/>
        </p:nvSpPr>
        <p:spPr>
          <a:xfrm>
            <a:off x="2764937" y="2266228"/>
            <a:ext cx="5065531" cy="580800"/>
          </a:xfrm>
          <a:prstGeom prst="rect">
            <a:avLst/>
          </a:prstGeom>
        </p:spPr>
        <p:txBody>
          <a:bodyPr wrap="square">
            <a:spAutoFit/>
          </a:bodyPr>
          <a:lstStyle/>
          <a:p>
            <a:pPr algn="just">
              <a:lnSpc>
                <a:spcPct val="115000"/>
              </a:lnSpc>
              <a:spcAft>
                <a:spcPts val="800"/>
              </a:spcAft>
            </a:pPr>
            <a:endParaRPr lang="es-CL" sz="1100" dirty="0">
              <a:solidFill>
                <a:srgbClr val="0B4581"/>
              </a:solidFill>
              <a:latin typeface="Verdana" panose="020B0604030504040204" pitchFamily="34" charset="0"/>
              <a:ea typeface="Verdana" panose="020B0604030504040204" pitchFamily="34" charset="0"/>
              <a:cs typeface="Verdana" panose="020B0604030504040204" pitchFamily="34" charset="0"/>
            </a:endParaRPr>
          </a:p>
          <a:p>
            <a:pPr algn="just">
              <a:lnSpc>
                <a:spcPct val="115000"/>
              </a:lnSpc>
              <a:spcAft>
                <a:spcPts val="800"/>
              </a:spcAft>
            </a:pPr>
            <a:endPar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
        <p:nvSpPr>
          <p:cNvPr id="26" name="CuadroTexto 25">
            <a:extLst>
              <a:ext uri="{FF2B5EF4-FFF2-40B4-BE49-F238E27FC236}">
                <a16:creationId xmlns:a16="http://schemas.microsoft.com/office/drawing/2014/main" id="{6EC235A2-0BB1-50F6-E17C-2EB839EB8366}"/>
              </a:ext>
            </a:extLst>
          </p:cNvPr>
          <p:cNvSpPr txBox="1"/>
          <p:nvPr/>
        </p:nvSpPr>
        <p:spPr>
          <a:xfrm>
            <a:off x="8039595" y="0"/>
            <a:ext cx="4152405" cy="6986528"/>
          </a:xfrm>
          <a:prstGeom prst="rect">
            <a:avLst/>
          </a:prstGeom>
          <a:solidFill>
            <a:srgbClr val="0C4581"/>
          </a:solidFill>
        </p:spPr>
        <p:txBody>
          <a:bodyPr wrap="square" rtlCol="0">
            <a:spAutoFit/>
          </a:bodyPr>
          <a:lstStyle/>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endPar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ángulo 1"/>
          <p:cNvSpPr/>
          <p:nvPr/>
        </p:nvSpPr>
        <p:spPr>
          <a:xfrm>
            <a:off x="8420637" y="313362"/>
            <a:ext cx="3514064" cy="6448945"/>
          </a:xfrm>
          <a:prstGeom prst="rect">
            <a:avLst/>
          </a:prstGeom>
        </p:spPr>
        <p:txBody>
          <a:bodyPr wrap="square">
            <a:spAutoFit/>
          </a:bodyPr>
          <a:lstStyle/>
          <a:p>
            <a:pPr algn="just">
              <a:lnSpc>
                <a:spcPct val="115000"/>
              </a:lnSpc>
              <a:spcAft>
                <a:spcPts val="800"/>
              </a:spcAft>
            </a:pPr>
            <a:r>
              <a:rPr lang="es-MX" sz="1200" dirty="0">
                <a:solidFill>
                  <a:schemeClr val="bg1"/>
                </a:solidFill>
                <a:latin typeface="Verdana" panose="020B0604030504040204" pitchFamily="34" charset="0"/>
                <a:ea typeface="Verdana" panose="020B0604030504040204" pitchFamily="34" charset="0"/>
                <a:cs typeface="Verdana" panose="020B0604030504040204" pitchFamily="34" charset="0"/>
              </a:rPr>
              <a:t>“Las murallas estaban provistas de cadenas adosadas a ellas un grillete, que fue quedando en una de nuestras piernas. Allí de esa forma quedábamos, el suelo era nuestra cama, nuestro mes, para comer porotos con gorgojos y un té recalentado ya muchas veces y amargo. </a:t>
            </a:r>
          </a:p>
          <a:p>
            <a:pPr algn="just">
              <a:lnSpc>
                <a:spcPct val="115000"/>
              </a:lnSpc>
              <a:spcAft>
                <a:spcPts val="800"/>
              </a:spcAft>
            </a:pPr>
            <a:endParaRPr lang="es-CL"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lnSpc>
                <a:spcPct val="115000"/>
              </a:lnSpc>
              <a:spcAft>
                <a:spcPts val="800"/>
              </a:spcAft>
            </a:pPr>
            <a:r>
              <a:rPr lang="es-MX" sz="1200" dirty="0">
                <a:solidFill>
                  <a:schemeClr val="bg1"/>
                </a:solidFill>
                <a:latin typeface="Verdana" panose="020B0604030504040204" pitchFamily="34" charset="0"/>
                <a:ea typeface="Verdana" panose="020B0604030504040204" pitchFamily="34" charset="0"/>
                <a:cs typeface="Verdana" panose="020B0604030504040204" pitchFamily="34" charset="0"/>
              </a:rPr>
              <a:t>(…) Por el día desfilábamos a otras cabañas provistas de dinamos para producir corriente, la cual nos aplicaban en la planta de los pies, o en los genitales, no faltaban los palos en la espalda en las piernas o en el bajo vientre. Eran a veces hasta una hora u hora y media de estas prácticas de torturas, propios de campos de concentración.” Testimonio ex preso político Las Machas de Arica. Expediente de declaratoria.</a:t>
            </a:r>
          </a:p>
          <a:p>
            <a:pPr algn="just">
              <a:lnSpc>
                <a:spcPct val="115000"/>
              </a:lnSpc>
              <a:spcAft>
                <a:spcPts val="800"/>
              </a:spcAft>
            </a:pPr>
            <a:endParaRPr lang="es-MX"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lnSpc>
                <a:spcPct val="115000"/>
              </a:lnSpc>
              <a:spcAft>
                <a:spcPts val="800"/>
              </a:spcAft>
            </a:pPr>
            <a:r>
              <a:rPr lang="es-CL" sz="1200" dirty="0">
                <a:solidFill>
                  <a:schemeClr val="bg1"/>
                </a:solidFill>
                <a:latin typeface="Verdana" panose="020B0604030504040204" pitchFamily="34" charset="0"/>
                <a:ea typeface="Verdana" panose="020B0604030504040204" pitchFamily="34" charset="0"/>
                <a:cs typeface="Verdana" panose="020B0604030504040204" pitchFamily="34" charset="0"/>
              </a:rPr>
              <a:t>“Mi olfato me ayudó a identificar el lugar adonde nos llevaban, estábamos a unos 10 Km. de la ciudad de Arica, un par de kilómetros más al norte estaba la Línea de la Concordia, frontera con Perú. ¡No hay otro olor igual en todo Arica!”</a:t>
            </a:r>
            <a:r>
              <a:rPr lang="es-MX" sz="1200" dirty="0">
                <a:solidFill>
                  <a:schemeClr val="bg1"/>
                </a:solidFill>
                <a:latin typeface="Verdana" panose="020B0604030504040204" pitchFamily="34" charset="0"/>
                <a:ea typeface="Verdana" panose="020B0604030504040204" pitchFamily="34" charset="0"/>
                <a:cs typeface="Verdana" panose="020B0604030504040204" pitchFamily="34" charset="0"/>
              </a:rPr>
              <a:t> Testimonio ex preso político Las Machas de Arica. Expediente de declaratoria.</a:t>
            </a:r>
            <a:endParaRPr lang="es-CL"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5585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4">
            <a:extLst>
              <a:ext uri="{FF2B5EF4-FFF2-40B4-BE49-F238E27FC236}">
                <a16:creationId xmlns:a16="http://schemas.microsoft.com/office/drawing/2014/main" id="{48298531-C78F-5FF4-31A7-64F1E83C33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2193" y="1592826"/>
            <a:ext cx="7741215" cy="4920872"/>
          </a:xfrm>
          <a:prstGeom prst="rect">
            <a:avLst/>
          </a:prstGeom>
        </p:spPr>
      </p:pic>
      <p:sp>
        <p:nvSpPr>
          <p:cNvPr id="41" name="Rectángulo 40"/>
          <p:cNvSpPr/>
          <p:nvPr/>
        </p:nvSpPr>
        <p:spPr>
          <a:xfrm>
            <a:off x="8690689" y="5795280"/>
            <a:ext cx="3434778" cy="943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 name="Marcador de texto 2">
            <a:extLst>
              <a:ext uri="{FF2B5EF4-FFF2-40B4-BE49-F238E27FC236}">
                <a16:creationId xmlns:a16="http://schemas.microsoft.com/office/drawing/2014/main" id="{C5280267-34AB-FD65-7CD3-38E6857B4D33}"/>
              </a:ext>
            </a:extLst>
          </p:cNvPr>
          <p:cNvSpPr txBox="1">
            <a:spLocks/>
          </p:cNvSpPr>
          <p:nvPr/>
        </p:nvSpPr>
        <p:spPr>
          <a:xfrm>
            <a:off x="8690689" y="1595583"/>
            <a:ext cx="3271178" cy="248456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C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400" dirty="0">
                <a:solidFill>
                  <a:srgbClr val="0B4581"/>
                </a:solidFill>
              </a:rPr>
              <a:t>El balneario contaba con seis bloques de cabañas tipo A, cada uno con 8 a 10 unidades con capacidad para 6 a 8 personas, además de un bloque menor destinado al administrador. </a:t>
            </a:r>
            <a:endParaRPr lang="es-CL" sz="1400" dirty="0">
              <a:solidFill>
                <a:srgbClr val="0B4581"/>
              </a:solidFill>
            </a:endParaRPr>
          </a:p>
          <a:p>
            <a:pPr algn="just"/>
            <a:r>
              <a:rPr lang="es-MX" sz="1400" dirty="0">
                <a:solidFill>
                  <a:srgbClr val="0B4581"/>
                </a:solidFill>
              </a:rPr>
              <a:t>El conjunto se organizaba en torno a estructuras modulares de distinta escala, destacando una construcción central de gran tamaño y planta libre, utilizada principalmente como comedor y cocina.</a:t>
            </a:r>
            <a:endParaRPr lang="es-CL" sz="1400" dirty="0">
              <a:solidFill>
                <a:srgbClr val="0B4581"/>
              </a:solidFill>
            </a:endParaRPr>
          </a:p>
          <a:p>
            <a:pPr algn="just"/>
            <a:r>
              <a:rPr lang="es-MX" sz="1400" dirty="0">
                <a:solidFill>
                  <a:srgbClr val="0B4581"/>
                </a:solidFill>
              </a:rPr>
              <a:t>La infraestructura se completaba con bloques de servicios, bodegas, posta de primeros auxilios, cocina, baños y lavaderos, junto con equipamiento recreativo como canchas deportivas y juegos infantiles.</a:t>
            </a:r>
            <a:endParaRPr lang="es-CL" sz="1400" dirty="0">
              <a:solidFill>
                <a:srgbClr val="0B4581"/>
              </a:solidFill>
            </a:endParaRPr>
          </a:p>
          <a:p>
            <a:pPr algn="just"/>
            <a:endParaRPr lang="es-MX" sz="1600" dirty="0">
              <a:solidFill>
                <a:srgbClr val="0B4581"/>
              </a:solidFill>
            </a:endParaRPr>
          </a:p>
        </p:txBody>
      </p:sp>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Distribución y programa original </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31" name="Google Shape;412;p6"/>
          <p:cNvSpPr txBox="1"/>
          <p:nvPr/>
        </p:nvSpPr>
        <p:spPr>
          <a:xfrm>
            <a:off x="3532185" y="6513698"/>
            <a:ext cx="5571475" cy="449716"/>
          </a:xfrm>
          <a:prstGeom prst="rect">
            <a:avLst/>
          </a:prstGeom>
          <a:noFill/>
          <a:ln>
            <a:noFill/>
          </a:ln>
        </p:spPr>
        <p:txBody>
          <a:bodyPr spcFirstLastPara="1" wrap="square" lIns="91425" tIns="45700" rIns="91425" bIns="45700" anchor="t" anchorCtr="0">
            <a:no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rtl="0">
              <a:spcBef>
                <a:spcPts val="0"/>
              </a:spcBef>
              <a:spcAft>
                <a:spcPts val="0"/>
              </a:spcAft>
              <a:buClr>
                <a:srgbClr val="7F7F7F"/>
              </a:buClr>
              <a:buSzPts val="1100"/>
              <a:buFont typeface="Arial"/>
              <a:buNone/>
            </a:pPr>
            <a:r>
              <a:rPr lang="es-CL" sz="1100" dirty="0">
                <a:solidFill>
                  <a:srgbClr val="0B4581"/>
                </a:solidFill>
                <a:latin typeface="Verdana" panose="020B0604030504040204" pitchFamily="34" charset="0"/>
                <a:ea typeface="Verdana" panose="020B0604030504040204" pitchFamily="34" charset="0"/>
                <a:cs typeface="Calibri"/>
                <a:sym typeface="Calibri"/>
              </a:rPr>
              <a:t>Fuente: Elaboración ST CMN. Base Expediente de Declaratoria, GOEP.</a:t>
            </a:r>
            <a:endParaRPr sz="1100" dirty="0">
              <a:solidFill>
                <a:srgbClr val="0B4581"/>
              </a:solidFill>
              <a:latin typeface="Verdana" panose="020B0604030504040204" pitchFamily="34" charset="0"/>
              <a:ea typeface="Verdana" panose="020B0604030504040204" pitchFamily="34" charset="0"/>
              <a:cs typeface="Calibri"/>
              <a:sym typeface="Calibri"/>
            </a:endParaRPr>
          </a:p>
        </p:txBody>
      </p:sp>
      <p:sp>
        <p:nvSpPr>
          <p:cNvPr id="2" name="1 Elipse"/>
          <p:cNvSpPr/>
          <p:nvPr/>
        </p:nvSpPr>
        <p:spPr>
          <a:xfrm>
            <a:off x="7704499" y="5795280"/>
            <a:ext cx="301356" cy="306756"/>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4" name="3 Conector recto"/>
          <p:cNvCxnSpPr/>
          <p:nvPr/>
        </p:nvCxnSpPr>
        <p:spPr>
          <a:xfrm flipH="1" flipV="1">
            <a:off x="7597218" y="5795280"/>
            <a:ext cx="257959" cy="1546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344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58178" y="81466"/>
            <a:ext cx="3002177" cy="6764030"/>
          </a:xfrm>
          <a:prstGeom prst="rect">
            <a:avLst/>
          </a:prstGeom>
        </p:spPr>
      </p:pic>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Tipologías</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31" name="30 Rectángulo"/>
          <p:cNvSpPr/>
          <p:nvPr/>
        </p:nvSpPr>
        <p:spPr>
          <a:xfrm>
            <a:off x="11787588" y="5762419"/>
            <a:ext cx="309134" cy="914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sp>
        <p:nvSpPr>
          <p:cNvPr id="39" name="Oval 5">
            <a:extLst>
              <a:ext uri="{FF2B5EF4-FFF2-40B4-BE49-F238E27FC236}">
                <a16:creationId xmlns:a16="http://schemas.microsoft.com/office/drawing/2014/main" id="{76F39C40-F825-7638-296A-F5026B2D2908}"/>
              </a:ext>
            </a:extLst>
          </p:cNvPr>
          <p:cNvSpPr/>
          <p:nvPr/>
        </p:nvSpPr>
        <p:spPr>
          <a:xfrm>
            <a:off x="8778661" y="98817"/>
            <a:ext cx="376936" cy="369332"/>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dirty="0"/>
          </a:p>
        </p:txBody>
      </p:sp>
      <p:sp>
        <p:nvSpPr>
          <p:cNvPr id="40" name="TextBox 6">
            <a:extLst>
              <a:ext uri="{FF2B5EF4-FFF2-40B4-BE49-F238E27FC236}">
                <a16:creationId xmlns:a16="http://schemas.microsoft.com/office/drawing/2014/main" id="{E61B0ED0-B99B-867F-80B6-BFDD101534F2}"/>
              </a:ext>
            </a:extLst>
          </p:cNvPr>
          <p:cNvSpPr txBox="1"/>
          <p:nvPr/>
        </p:nvSpPr>
        <p:spPr>
          <a:xfrm>
            <a:off x="8785555" y="98817"/>
            <a:ext cx="246757" cy="369332"/>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b="1" dirty="0">
                <a:solidFill>
                  <a:schemeClr val="bg1"/>
                </a:solidFill>
                <a:latin typeface="Verdana" panose="020B0604030504040204" pitchFamily="34" charset="0"/>
                <a:ea typeface="Verdana" panose="020B0604030504040204" pitchFamily="34" charset="0"/>
              </a:rPr>
              <a:t>1</a:t>
            </a:r>
          </a:p>
        </p:txBody>
      </p:sp>
      <p:sp>
        <p:nvSpPr>
          <p:cNvPr id="42" name="Oval 7">
            <a:extLst>
              <a:ext uri="{FF2B5EF4-FFF2-40B4-BE49-F238E27FC236}">
                <a16:creationId xmlns:a16="http://schemas.microsoft.com/office/drawing/2014/main" id="{26287618-F907-9928-C60A-C98F5DE7ECBB}"/>
              </a:ext>
            </a:extLst>
          </p:cNvPr>
          <p:cNvSpPr/>
          <p:nvPr/>
        </p:nvSpPr>
        <p:spPr>
          <a:xfrm>
            <a:off x="11410652" y="1177026"/>
            <a:ext cx="376936" cy="369332"/>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dirty="0"/>
          </a:p>
        </p:txBody>
      </p:sp>
      <p:sp>
        <p:nvSpPr>
          <p:cNvPr id="43" name="TextBox 8">
            <a:extLst>
              <a:ext uri="{FF2B5EF4-FFF2-40B4-BE49-F238E27FC236}">
                <a16:creationId xmlns:a16="http://schemas.microsoft.com/office/drawing/2014/main" id="{571B3278-6AFA-336E-0E63-419DB3BC1661}"/>
              </a:ext>
            </a:extLst>
          </p:cNvPr>
          <p:cNvSpPr txBox="1"/>
          <p:nvPr/>
        </p:nvSpPr>
        <p:spPr>
          <a:xfrm>
            <a:off x="11410652" y="1177026"/>
            <a:ext cx="246757" cy="369332"/>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b="1" dirty="0">
                <a:solidFill>
                  <a:schemeClr val="bg1"/>
                </a:solidFill>
                <a:latin typeface="Verdana" panose="020B0604030504040204" pitchFamily="34" charset="0"/>
                <a:ea typeface="Verdana" panose="020B0604030504040204" pitchFamily="34" charset="0"/>
              </a:rPr>
              <a:t>2</a:t>
            </a:r>
          </a:p>
        </p:txBody>
      </p:sp>
      <p:sp>
        <p:nvSpPr>
          <p:cNvPr id="44" name="Oval 14">
            <a:extLst>
              <a:ext uri="{FF2B5EF4-FFF2-40B4-BE49-F238E27FC236}">
                <a16:creationId xmlns:a16="http://schemas.microsoft.com/office/drawing/2014/main" id="{2163022C-66FF-C19D-2E28-73A22F81B4A1}"/>
              </a:ext>
            </a:extLst>
          </p:cNvPr>
          <p:cNvSpPr/>
          <p:nvPr/>
        </p:nvSpPr>
        <p:spPr>
          <a:xfrm>
            <a:off x="8836100" y="3463481"/>
            <a:ext cx="376936" cy="369332"/>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dirty="0"/>
          </a:p>
        </p:txBody>
      </p:sp>
      <p:sp>
        <p:nvSpPr>
          <p:cNvPr id="45" name="TextBox 18">
            <a:extLst>
              <a:ext uri="{FF2B5EF4-FFF2-40B4-BE49-F238E27FC236}">
                <a16:creationId xmlns:a16="http://schemas.microsoft.com/office/drawing/2014/main" id="{6A07FF0F-21BC-4F29-AB56-FF49D5F17A7D}"/>
              </a:ext>
            </a:extLst>
          </p:cNvPr>
          <p:cNvSpPr txBox="1"/>
          <p:nvPr/>
        </p:nvSpPr>
        <p:spPr>
          <a:xfrm>
            <a:off x="8842994" y="3463481"/>
            <a:ext cx="246757" cy="369332"/>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b="1" dirty="0">
                <a:solidFill>
                  <a:schemeClr val="bg1"/>
                </a:solidFill>
                <a:latin typeface="Verdana" panose="020B0604030504040204" pitchFamily="34" charset="0"/>
                <a:ea typeface="Verdana" panose="020B0604030504040204" pitchFamily="34" charset="0"/>
              </a:rPr>
              <a:t>3</a:t>
            </a:r>
          </a:p>
        </p:txBody>
      </p:sp>
      <p:sp>
        <p:nvSpPr>
          <p:cNvPr id="46" name="Oval 19">
            <a:extLst>
              <a:ext uri="{FF2B5EF4-FFF2-40B4-BE49-F238E27FC236}">
                <a16:creationId xmlns:a16="http://schemas.microsoft.com/office/drawing/2014/main" id="{E92D4A3A-4ADD-35F5-AD17-51BCF1C5825F}"/>
              </a:ext>
            </a:extLst>
          </p:cNvPr>
          <p:cNvSpPr/>
          <p:nvPr/>
        </p:nvSpPr>
        <p:spPr>
          <a:xfrm>
            <a:off x="11468091" y="4714619"/>
            <a:ext cx="376936" cy="369332"/>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dirty="0"/>
          </a:p>
        </p:txBody>
      </p:sp>
      <p:sp>
        <p:nvSpPr>
          <p:cNvPr id="47" name="TextBox 29">
            <a:extLst>
              <a:ext uri="{FF2B5EF4-FFF2-40B4-BE49-F238E27FC236}">
                <a16:creationId xmlns:a16="http://schemas.microsoft.com/office/drawing/2014/main" id="{B7C9894A-648C-F532-8BE8-6691DFC6200D}"/>
              </a:ext>
            </a:extLst>
          </p:cNvPr>
          <p:cNvSpPr txBox="1"/>
          <p:nvPr/>
        </p:nvSpPr>
        <p:spPr>
          <a:xfrm>
            <a:off x="11468091" y="4714619"/>
            <a:ext cx="246757" cy="369332"/>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b="1" dirty="0">
                <a:solidFill>
                  <a:schemeClr val="bg1"/>
                </a:solidFill>
                <a:latin typeface="Verdana" panose="020B0604030504040204" pitchFamily="34" charset="0"/>
                <a:ea typeface="Verdana" panose="020B0604030504040204" pitchFamily="34" charset="0"/>
              </a:rPr>
              <a:t>4</a:t>
            </a:r>
          </a:p>
        </p:txBody>
      </p:sp>
      <p:sp>
        <p:nvSpPr>
          <p:cNvPr id="48" name="47 Rectángulo">
            <a:extLst>
              <a:ext uri="{FF2B5EF4-FFF2-40B4-BE49-F238E27FC236}">
                <a16:creationId xmlns:a16="http://schemas.microsoft.com/office/drawing/2014/main" id="{ADADAA25-D07A-6468-462C-EF4C24FDE41D}"/>
              </a:ext>
            </a:extLst>
          </p:cNvPr>
          <p:cNvSpPr/>
          <p:nvPr/>
        </p:nvSpPr>
        <p:spPr>
          <a:xfrm>
            <a:off x="8723891" y="491459"/>
            <a:ext cx="1736070" cy="430887"/>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b="1" dirty="0">
                <a:solidFill>
                  <a:srgbClr val="0B4581"/>
                </a:solidFill>
                <a:latin typeface="Verdana" panose="020B0604030504040204" pitchFamily="34" charset="0"/>
                <a:ea typeface="Verdana" panose="020B0604030504040204" pitchFamily="34" charset="0"/>
                <a:cs typeface="Calibri"/>
                <a:sym typeface="Calibri"/>
              </a:rPr>
              <a:t>Cabañas “A”</a:t>
            </a:r>
          </a:p>
          <a:p>
            <a:r>
              <a:rPr lang="es-CL" sz="1100" b="1" dirty="0">
                <a:solidFill>
                  <a:srgbClr val="0B4581"/>
                </a:solidFill>
                <a:latin typeface="Verdana" panose="020B0604030504040204" pitchFamily="34" charset="0"/>
                <a:ea typeface="Verdana" panose="020B0604030504040204" pitchFamily="34" charset="0"/>
                <a:cs typeface="Calibri"/>
                <a:sym typeface="Calibri"/>
              </a:rPr>
              <a:t>Madera pino</a:t>
            </a:r>
            <a:endParaRPr lang="es-CL" sz="1100" b="1" dirty="0"/>
          </a:p>
        </p:txBody>
      </p:sp>
      <p:sp>
        <p:nvSpPr>
          <p:cNvPr id="49" name="48 Rectángulo">
            <a:extLst>
              <a:ext uri="{FF2B5EF4-FFF2-40B4-BE49-F238E27FC236}">
                <a16:creationId xmlns:a16="http://schemas.microsoft.com/office/drawing/2014/main" id="{84BCFCBD-0A55-7A64-E30E-69FC37C51BBD}"/>
              </a:ext>
            </a:extLst>
          </p:cNvPr>
          <p:cNvSpPr/>
          <p:nvPr/>
        </p:nvSpPr>
        <p:spPr>
          <a:xfrm>
            <a:off x="10345549" y="1597463"/>
            <a:ext cx="1736070" cy="430887"/>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s-MX" sz="1100" b="1" dirty="0">
                <a:solidFill>
                  <a:srgbClr val="0B4581"/>
                </a:solidFill>
                <a:latin typeface="Verdana" panose="020B0604030504040204" pitchFamily="34" charset="0"/>
                <a:ea typeface="Verdana" panose="020B0604030504040204" pitchFamily="34" charset="0"/>
                <a:cs typeface="Calibri"/>
                <a:sym typeface="Calibri"/>
              </a:rPr>
              <a:t>Entramado de madera</a:t>
            </a:r>
            <a:endParaRPr lang="es-CL" sz="1100" b="1" dirty="0"/>
          </a:p>
        </p:txBody>
      </p:sp>
      <p:sp>
        <p:nvSpPr>
          <p:cNvPr id="50" name="49 Rectángulo">
            <a:extLst>
              <a:ext uri="{FF2B5EF4-FFF2-40B4-BE49-F238E27FC236}">
                <a16:creationId xmlns:a16="http://schemas.microsoft.com/office/drawing/2014/main" id="{74AC4300-29C7-4FF3-7CEE-031189BE8791}"/>
              </a:ext>
            </a:extLst>
          </p:cNvPr>
          <p:cNvSpPr/>
          <p:nvPr/>
        </p:nvSpPr>
        <p:spPr>
          <a:xfrm>
            <a:off x="8627305" y="3827924"/>
            <a:ext cx="1736070" cy="707886"/>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b="1" dirty="0">
                <a:solidFill>
                  <a:srgbClr val="0B4581"/>
                </a:solidFill>
                <a:latin typeface="Verdana" panose="020B0604030504040204" pitchFamily="34" charset="0"/>
                <a:ea typeface="Verdana" panose="020B0604030504040204" pitchFamily="34" charset="0"/>
                <a:cs typeface="Calibri"/>
                <a:sym typeface="Calibri"/>
              </a:rPr>
              <a:t>Volumen </a:t>
            </a:r>
          </a:p>
          <a:p>
            <a:r>
              <a:rPr lang="es-CL" sz="1100" b="1" dirty="0">
                <a:solidFill>
                  <a:srgbClr val="0B4581"/>
                </a:solidFill>
                <a:latin typeface="Verdana" panose="020B0604030504040204" pitchFamily="34" charset="0"/>
                <a:ea typeface="Verdana" panose="020B0604030504040204" pitchFamily="34" charset="0"/>
                <a:cs typeface="Calibri"/>
                <a:sym typeface="Calibri"/>
              </a:rPr>
              <a:t>2 aguas</a:t>
            </a:r>
          </a:p>
          <a:p>
            <a:r>
              <a:rPr lang="es-CL" sz="900" b="1" dirty="0">
                <a:solidFill>
                  <a:srgbClr val="0B4581"/>
                </a:solidFill>
                <a:latin typeface="Verdana" panose="020B0604030504040204" pitchFamily="34" charset="0"/>
                <a:ea typeface="Verdana" panose="020B0604030504040204" pitchFamily="34" charset="0"/>
                <a:cs typeface="Calibri"/>
                <a:sym typeface="Calibri"/>
              </a:rPr>
              <a:t>Albañilería </a:t>
            </a:r>
          </a:p>
          <a:p>
            <a:r>
              <a:rPr lang="es-CL" sz="900" b="1" dirty="0">
                <a:solidFill>
                  <a:srgbClr val="0B4581"/>
                </a:solidFill>
                <a:latin typeface="Verdana" panose="020B0604030504040204" pitchFamily="34" charset="0"/>
                <a:ea typeface="Verdana" panose="020B0604030504040204" pitchFamily="34" charset="0"/>
                <a:cs typeface="Calibri"/>
                <a:sym typeface="Calibri"/>
              </a:rPr>
              <a:t>confinada</a:t>
            </a:r>
            <a:endParaRPr lang="es-CL" sz="900" b="1" dirty="0"/>
          </a:p>
        </p:txBody>
      </p:sp>
      <p:sp>
        <p:nvSpPr>
          <p:cNvPr id="51" name="50 Rectángulo">
            <a:extLst>
              <a:ext uri="{FF2B5EF4-FFF2-40B4-BE49-F238E27FC236}">
                <a16:creationId xmlns:a16="http://schemas.microsoft.com/office/drawing/2014/main" id="{F5A5DD12-F925-E206-28C8-D0B4DDB2D76D}"/>
              </a:ext>
            </a:extLst>
          </p:cNvPr>
          <p:cNvSpPr/>
          <p:nvPr/>
        </p:nvSpPr>
        <p:spPr>
          <a:xfrm>
            <a:off x="10345549" y="5171266"/>
            <a:ext cx="1736070" cy="877163"/>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s-CL" sz="1100" b="1" dirty="0">
                <a:solidFill>
                  <a:srgbClr val="0B4581"/>
                </a:solidFill>
                <a:latin typeface="Verdana" panose="020B0604030504040204" pitchFamily="34" charset="0"/>
                <a:ea typeface="Verdana" panose="020B0604030504040204" pitchFamily="34" charset="0"/>
                <a:cs typeface="Calibri"/>
                <a:sym typeface="Calibri"/>
              </a:rPr>
              <a:t>Volumen </a:t>
            </a:r>
          </a:p>
          <a:p>
            <a:pPr algn="r"/>
            <a:r>
              <a:rPr lang="es-CL" sz="1100" b="1" dirty="0">
                <a:solidFill>
                  <a:srgbClr val="0B4581"/>
                </a:solidFill>
                <a:latin typeface="Verdana" panose="020B0604030504040204" pitchFamily="34" charset="0"/>
                <a:ea typeface="Verdana" panose="020B0604030504040204" pitchFamily="34" charset="0"/>
                <a:cs typeface="Calibri"/>
                <a:sym typeface="Calibri"/>
              </a:rPr>
              <a:t>Un agua</a:t>
            </a:r>
          </a:p>
          <a:p>
            <a:pPr algn="r"/>
            <a:r>
              <a:rPr lang="es-CL" sz="900" b="1" dirty="0">
                <a:solidFill>
                  <a:srgbClr val="0B4581"/>
                </a:solidFill>
                <a:latin typeface="Verdana" panose="020B0604030504040204" pitchFamily="34" charset="0"/>
                <a:ea typeface="Verdana" panose="020B0604030504040204" pitchFamily="34" charset="0"/>
                <a:cs typeface="Calibri"/>
                <a:sym typeface="Calibri"/>
              </a:rPr>
              <a:t>Albañilería </a:t>
            </a:r>
          </a:p>
          <a:p>
            <a:pPr algn="r"/>
            <a:r>
              <a:rPr lang="es-CL" sz="900" b="1" dirty="0">
                <a:solidFill>
                  <a:srgbClr val="0B4581"/>
                </a:solidFill>
                <a:latin typeface="Verdana" panose="020B0604030504040204" pitchFamily="34" charset="0"/>
                <a:ea typeface="Verdana" panose="020B0604030504040204" pitchFamily="34" charset="0"/>
                <a:cs typeface="Calibri"/>
                <a:sym typeface="Calibri"/>
              </a:rPr>
              <a:t>confinada</a:t>
            </a:r>
            <a:endParaRPr lang="es-CL" sz="900" b="1" dirty="0"/>
          </a:p>
          <a:p>
            <a:endParaRPr lang="es-CL" sz="1100" b="1" dirty="0"/>
          </a:p>
        </p:txBody>
      </p:sp>
      <p:sp>
        <p:nvSpPr>
          <p:cNvPr id="52" name="Google Shape;412;p6">
            <a:extLst>
              <a:ext uri="{FF2B5EF4-FFF2-40B4-BE49-F238E27FC236}">
                <a16:creationId xmlns:a16="http://schemas.microsoft.com/office/drawing/2014/main" id="{2773678D-265B-0452-6893-024ADBE5004C}"/>
              </a:ext>
            </a:extLst>
          </p:cNvPr>
          <p:cNvSpPr txBox="1"/>
          <p:nvPr/>
        </p:nvSpPr>
        <p:spPr>
          <a:xfrm>
            <a:off x="3159470" y="6425735"/>
            <a:ext cx="5571475" cy="449716"/>
          </a:xfrm>
          <a:prstGeom prst="rect">
            <a:avLst/>
          </a:prstGeom>
          <a:noFill/>
          <a:ln>
            <a:noFill/>
          </a:ln>
        </p:spPr>
        <p:txBody>
          <a:bodyPr spcFirstLastPara="1" wrap="square" lIns="91425" tIns="45700" rIns="91425" bIns="45700" anchor="t" anchorCtr="0">
            <a:no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7F7F7F"/>
              </a:buClr>
              <a:buSzPts val="1100"/>
            </a:pPr>
            <a:r>
              <a:rPr lang="es-CL" sz="1100" dirty="0">
                <a:solidFill>
                  <a:srgbClr val="0B4581"/>
                </a:solidFill>
                <a:latin typeface="Verdana" panose="020B0604030504040204" pitchFamily="34" charset="0"/>
                <a:ea typeface="Verdana" panose="020B0604030504040204" pitchFamily="34" charset="0"/>
                <a:cs typeface="Calibri"/>
                <a:sym typeface="Calibri"/>
              </a:rPr>
              <a:t>Fuente: Elaboración ST CMN. Base Expediente de Declaratoria, GOEP.</a:t>
            </a:r>
          </a:p>
          <a:p>
            <a:pPr marL="0" marR="0" lvl="0" indent="0" algn="l" rtl="0">
              <a:spcBef>
                <a:spcPts val="0"/>
              </a:spcBef>
              <a:spcAft>
                <a:spcPts val="0"/>
              </a:spcAft>
              <a:buClr>
                <a:srgbClr val="7F7F7F"/>
              </a:buClr>
              <a:buSzPts val="1100"/>
              <a:buFont typeface="Arial"/>
              <a:buNone/>
            </a:pPr>
            <a:endParaRPr sz="1100" dirty="0">
              <a:solidFill>
                <a:srgbClr val="0B4581"/>
              </a:solidFill>
              <a:latin typeface="Verdana" panose="020B0604030504040204" pitchFamily="34" charset="0"/>
              <a:ea typeface="Verdana" panose="020B0604030504040204" pitchFamily="34" charset="0"/>
              <a:cs typeface="Calibri"/>
              <a:sym typeface="Calibri"/>
            </a:endParaRPr>
          </a:p>
        </p:txBody>
      </p:sp>
      <p:pic>
        <p:nvPicPr>
          <p:cNvPr id="53" name="Picture 5">
            <a:extLst>
              <a:ext uri="{FF2B5EF4-FFF2-40B4-BE49-F238E27FC236}">
                <a16:creationId xmlns:a16="http://schemas.microsoft.com/office/drawing/2014/main" id="{9085E3D5-3078-C29B-831C-59F131001448}"/>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779111" y="1242748"/>
            <a:ext cx="7412321" cy="5182987"/>
          </a:xfrm>
          <a:prstGeom prst="rect">
            <a:avLst/>
          </a:prstGeom>
        </p:spPr>
      </p:pic>
      <p:sp>
        <p:nvSpPr>
          <p:cNvPr id="54" name="1 Elipse"/>
          <p:cNvSpPr/>
          <p:nvPr/>
        </p:nvSpPr>
        <p:spPr>
          <a:xfrm rot="9904050">
            <a:off x="4822130" y="5656975"/>
            <a:ext cx="301356" cy="306756"/>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55" name="3 Conector recto"/>
          <p:cNvCxnSpPr/>
          <p:nvPr/>
        </p:nvCxnSpPr>
        <p:spPr>
          <a:xfrm rot="9904050" flipH="1" flipV="1">
            <a:off x="4985160" y="5782984"/>
            <a:ext cx="175181" cy="1188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47 Rectángulo">
            <a:extLst>
              <a:ext uri="{FF2B5EF4-FFF2-40B4-BE49-F238E27FC236}">
                <a16:creationId xmlns:a16="http://schemas.microsoft.com/office/drawing/2014/main" id="{ADADAA25-D07A-6468-462C-EF4C24FDE41D}"/>
              </a:ext>
            </a:extLst>
          </p:cNvPr>
          <p:cNvSpPr/>
          <p:nvPr/>
        </p:nvSpPr>
        <p:spPr>
          <a:xfrm>
            <a:off x="5384604" y="5786819"/>
            <a:ext cx="1736070" cy="261610"/>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dirty="0">
                <a:latin typeface="Verdana" panose="020B0604030504040204" pitchFamily="34" charset="0"/>
                <a:ea typeface="Verdana" panose="020B0604030504040204" pitchFamily="34" charset="0"/>
                <a:cs typeface="Calibri"/>
                <a:sym typeface="Calibri"/>
              </a:rPr>
              <a:t>0</a:t>
            </a:r>
            <a:endParaRPr lang="es-CL" sz="1100" dirty="0"/>
          </a:p>
        </p:txBody>
      </p:sp>
      <p:sp>
        <p:nvSpPr>
          <p:cNvPr id="58" name="47 Rectángulo">
            <a:extLst>
              <a:ext uri="{FF2B5EF4-FFF2-40B4-BE49-F238E27FC236}">
                <a16:creationId xmlns:a16="http://schemas.microsoft.com/office/drawing/2014/main" id="{ADADAA25-D07A-6468-462C-EF4C24FDE41D}"/>
              </a:ext>
            </a:extLst>
          </p:cNvPr>
          <p:cNvSpPr/>
          <p:nvPr/>
        </p:nvSpPr>
        <p:spPr>
          <a:xfrm>
            <a:off x="5919983" y="5777938"/>
            <a:ext cx="1736070" cy="261610"/>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dirty="0">
                <a:latin typeface="Verdana" panose="020B0604030504040204" pitchFamily="34" charset="0"/>
                <a:ea typeface="Verdana" panose="020B0604030504040204" pitchFamily="34" charset="0"/>
                <a:cs typeface="Calibri"/>
                <a:sym typeface="Calibri"/>
              </a:rPr>
              <a:t>20</a:t>
            </a:r>
            <a:endParaRPr lang="es-CL" sz="1100" dirty="0"/>
          </a:p>
        </p:txBody>
      </p:sp>
      <p:sp>
        <p:nvSpPr>
          <p:cNvPr id="59" name="47 Rectángulo">
            <a:extLst>
              <a:ext uri="{FF2B5EF4-FFF2-40B4-BE49-F238E27FC236}">
                <a16:creationId xmlns:a16="http://schemas.microsoft.com/office/drawing/2014/main" id="{ADADAA25-D07A-6468-462C-EF4C24FDE41D}"/>
              </a:ext>
            </a:extLst>
          </p:cNvPr>
          <p:cNvSpPr/>
          <p:nvPr/>
        </p:nvSpPr>
        <p:spPr>
          <a:xfrm>
            <a:off x="6508715" y="5776952"/>
            <a:ext cx="1736070" cy="261610"/>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dirty="0">
                <a:latin typeface="Verdana" panose="020B0604030504040204" pitchFamily="34" charset="0"/>
                <a:ea typeface="Verdana" panose="020B0604030504040204" pitchFamily="34" charset="0"/>
                <a:cs typeface="Calibri"/>
                <a:sym typeface="Calibri"/>
              </a:rPr>
              <a:t>40</a:t>
            </a:r>
            <a:endParaRPr lang="es-CL" sz="1100" dirty="0"/>
          </a:p>
        </p:txBody>
      </p:sp>
      <p:sp>
        <p:nvSpPr>
          <p:cNvPr id="60" name="47 Rectángulo">
            <a:extLst>
              <a:ext uri="{FF2B5EF4-FFF2-40B4-BE49-F238E27FC236}">
                <a16:creationId xmlns:a16="http://schemas.microsoft.com/office/drawing/2014/main" id="{ADADAA25-D07A-6468-462C-EF4C24FDE41D}"/>
              </a:ext>
            </a:extLst>
          </p:cNvPr>
          <p:cNvSpPr/>
          <p:nvPr/>
        </p:nvSpPr>
        <p:spPr>
          <a:xfrm>
            <a:off x="7620488" y="5782640"/>
            <a:ext cx="1736070" cy="261610"/>
          </a:xfrm>
          <a:prstGeom prst="rect">
            <a:avLst/>
          </a:prstGeom>
        </p:spPr>
        <p:txBody>
          <a:bodyPr wrap="square">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dirty="0">
                <a:latin typeface="Verdana" panose="020B0604030504040204" pitchFamily="34" charset="0"/>
                <a:ea typeface="Verdana" panose="020B0604030504040204" pitchFamily="34" charset="0"/>
                <a:cs typeface="Calibri"/>
                <a:sym typeface="Calibri"/>
              </a:rPr>
              <a:t>80</a:t>
            </a:r>
            <a:endParaRPr lang="es-CL" sz="1100" dirty="0"/>
          </a:p>
        </p:txBody>
      </p:sp>
    </p:spTree>
    <p:extLst>
      <p:ext uri="{BB962C8B-B14F-4D97-AF65-F5344CB8AC3E}">
        <p14:creationId xmlns:p14="http://schemas.microsoft.com/office/powerpoint/2010/main" val="208054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48 Rectángulo"/>
          <p:cNvSpPr/>
          <p:nvPr/>
        </p:nvSpPr>
        <p:spPr>
          <a:xfrm>
            <a:off x="9374909" y="5477083"/>
            <a:ext cx="2721813" cy="1364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L"/>
          </a:p>
        </p:txBody>
      </p:sp>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Sistema de construcción modular</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31" name="Imagen 30"/>
          <p:cNvPicPr>
            <a:picLocks noChangeAspect="1"/>
          </p:cNvPicPr>
          <p:nvPr/>
        </p:nvPicPr>
        <p:blipFill rotWithShape="1">
          <a:blip r:embed="rId12">
            <a:extLst>
              <a:ext uri="{28A0092B-C50C-407E-A947-70E740481C1C}">
                <a14:useLocalDpi xmlns:a14="http://schemas.microsoft.com/office/drawing/2010/main"/>
              </a:ext>
            </a:extLst>
          </a:blip>
          <a:srcRect/>
          <a:stretch/>
        </p:blipFill>
        <p:spPr>
          <a:xfrm>
            <a:off x="811234" y="1209887"/>
            <a:ext cx="4391378" cy="5035408"/>
          </a:xfrm>
          <a:prstGeom prst="rect">
            <a:avLst/>
          </a:prstGeom>
        </p:spPr>
      </p:pic>
      <p:pic>
        <p:nvPicPr>
          <p:cNvPr id="38" name="Imagen 37"/>
          <p:cNvPicPr>
            <a:picLocks noChangeAspect="1"/>
          </p:cNvPicPr>
          <p:nvPr/>
        </p:nvPicPr>
        <p:blipFill rotWithShape="1">
          <a:blip r:embed="rId13">
            <a:extLst>
              <a:ext uri="{28A0092B-C50C-407E-A947-70E740481C1C}">
                <a14:useLocalDpi xmlns:a14="http://schemas.microsoft.com/office/drawing/2010/main"/>
              </a:ext>
            </a:extLst>
          </a:blip>
          <a:srcRect/>
          <a:stretch/>
        </p:blipFill>
        <p:spPr>
          <a:xfrm>
            <a:off x="5314938" y="1209887"/>
            <a:ext cx="5983352" cy="2351479"/>
          </a:xfrm>
          <a:prstGeom prst="rect">
            <a:avLst/>
          </a:prstGeom>
        </p:spPr>
      </p:pic>
      <p:sp>
        <p:nvSpPr>
          <p:cNvPr id="39" name="Rectángulo 38"/>
          <p:cNvSpPr/>
          <p:nvPr/>
        </p:nvSpPr>
        <p:spPr>
          <a:xfrm>
            <a:off x="811234" y="6278843"/>
            <a:ext cx="3844322" cy="430887"/>
          </a:xfrm>
          <a:prstGeom prst="rect">
            <a:avLst/>
          </a:prstGeom>
        </p:spPr>
        <p:txBody>
          <a:bodyPr wrap="none">
            <a:spAutoFit/>
          </a:bodyPr>
          <a:lstStyle/>
          <a:p>
            <a:r>
              <a:rPr lang="es-MX" sz="1100" dirty="0">
                <a:solidFill>
                  <a:srgbClr val="0B4581"/>
                </a:solidFill>
                <a:latin typeface="Verdana" panose="020B0604030504040204" pitchFamily="34" charset="0"/>
                <a:ea typeface="Verdana" panose="020B0604030504040204" pitchFamily="34" charset="0"/>
                <a:cs typeface="Calibri"/>
                <a:sym typeface="Calibri"/>
              </a:rPr>
              <a:t>Montaje de paneles de una cabaña.</a:t>
            </a:r>
            <a:endParaRPr lang="es-CL" sz="1100" dirty="0">
              <a:solidFill>
                <a:srgbClr val="0B4581"/>
              </a:solidFill>
              <a:latin typeface="Verdana" panose="020B0604030504040204" pitchFamily="34" charset="0"/>
              <a:ea typeface="Verdana" panose="020B0604030504040204" pitchFamily="34" charset="0"/>
              <a:cs typeface="Calibri"/>
              <a:sym typeface="Calibri"/>
            </a:endParaRPr>
          </a:p>
          <a:p>
            <a:r>
              <a:rPr lang="es-CL" sz="1100" dirty="0">
                <a:solidFill>
                  <a:srgbClr val="0B4581"/>
                </a:solidFill>
                <a:latin typeface="Verdana" panose="020B0604030504040204" pitchFamily="34" charset="0"/>
                <a:ea typeface="Verdana" panose="020B0604030504040204" pitchFamily="34" charset="0"/>
                <a:cs typeface="Calibri"/>
                <a:sym typeface="Calibri"/>
              </a:rPr>
              <a:t>Fuente: Archivo Museo de Sitio Melinka-Puchuncaví</a:t>
            </a:r>
            <a:endParaRPr lang="es-CL" sz="1100" dirty="0"/>
          </a:p>
        </p:txBody>
      </p:sp>
      <p:pic>
        <p:nvPicPr>
          <p:cNvPr id="30" name="Picture 4">
            <a:extLst>
              <a:ext uri="{FF2B5EF4-FFF2-40B4-BE49-F238E27FC236}">
                <a16:creationId xmlns:a16="http://schemas.microsoft.com/office/drawing/2014/main" id="{1E1A3326-6D07-FFAC-358D-FC497729A91A}"/>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569556" y="3869361"/>
            <a:ext cx="4196373" cy="2652804"/>
          </a:xfrm>
          <a:prstGeom prst="rect">
            <a:avLst/>
          </a:prstGeom>
        </p:spPr>
      </p:pic>
      <p:sp>
        <p:nvSpPr>
          <p:cNvPr id="41" name="Google Shape;412;p6">
            <a:extLst>
              <a:ext uri="{FF2B5EF4-FFF2-40B4-BE49-F238E27FC236}">
                <a16:creationId xmlns:a16="http://schemas.microsoft.com/office/drawing/2014/main" id="{62C783B7-0163-48A2-5EE8-5DDEC00AF599}"/>
              </a:ext>
            </a:extLst>
          </p:cNvPr>
          <p:cNvSpPr txBox="1"/>
          <p:nvPr/>
        </p:nvSpPr>
        <p:spPr>
          <a:xfrm>
            <a:off x="9159665" y="6580477"/>
            <a:ext cx="5571475" cy="449716"/>
          </a:xfrm>
          <a:prstGeom prst="rect">
            <a:avLst/>
          </a:prstGeom>
          <a:noFill/>
          <a:ln>
            <a:noFill/>
          </a:ln>
        </p:spPr>
        <p:txBody>
          <a:bodyPr spcFirstLastPara="1" wrap="square" lIns="91425" tIns="45700" rIns="91425" bIns="45700" anchor="t" anchorCtr="0">
            <a:no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rtl="0">
              <a:spcBef>
                <a:spcPts val="0"/>
              </a:spcBef>
              <a:spcAft>
                <a:spcPts val="0"/>
              </a:spcAft>
              <a:buClr>
                <a:srgbClr val="7F7F7F"/>
              </a:buClr>
              <a:buSzPts val="1100"/>
              <a:buFont typeface="Arial"/>
              <a:buNone/>
            </a:pPr>
            <a:r>
              <a:rPr lang="es-CL" sz="1100" dirty="0">
                <a:solidFill>
                  <a:srgbClr val="0B4581"/>
                </a:solidFill>
                <a:latin typeface="Verdana" panose="020B0604030504040204" pitchFamily="34" charset="0"/>
                <a:ea typeface="Verdana" panose="020B0604030504040204" pitchFamily="34" charset="0"/>
                <a:cs typeface="Calibri"/>
                <a:sym typeface="Calibri"/>
              </a:rPr>
              <a:t>Fuente: Elaboración ST CMN</a:t>
            </a:r>
            <a:endParaRPr sz="1100" dirty="0">
              <a:solidFill>
                <a:srgbClr val="0B4581"/>
              </a:solidFill>
              <a:latin typeface="Verdana" panose="020B0604030504040204" pitchFamily="34" charset="0"/>
              <a:ea typeface="Verdana" panose="020B0604030504040204" pitchFamily="34" charset="0"/>
              <a:cs typeface="Calibri"/>
              <a:sym typeface="Calibri"/>
            </a:endParaRPr>
          </a:p>
        </p:txBody>
      </p:sp>
      <p:sp>
        <p:nvSpPr>
          <p:cNvPr id="40" name="Rectángulo 39"/>
          <p:cNvSpPr/>
          <p:nvPr/>
        </p:nvSpPr>
        <p:spPr>
          <a:xfrm>
            <a:off x="8125627" y="3582088"/>
            <a:ext cx="3172663" cy="261610"/>
          </a:xfrm>
          <a:prstGeom prst="rect">
            <a:avLst/>
          </a:prstGeom>
        </p:spPr>
        <p:txBody>
          <a:bodyPr wrap="none">
            <a:spAutoFit/>
          </a:bodyPr>
          <a:lstStyle/>
          <a:p>
            <a:r>
              <a:rPr lang="es-CL" sz="1100" dirty="0">
                <a:solidFill>
                  <a:srgbClr val="0B4581"/>
                </a:solidFill>
                <a:latin typeface="Verdana" panose="020B0604030504040204" pitchFamily="34" charset="0"/>
                <a:ea typeface="Verdana" panose="020B0604030504040204" pitchFamily="34" charset="0"/>
                <a:cs typeface="Calibri"/>
                <a:sym typeface="Calibri"/>
              </a:rPr>
              <a:t>Fuente: Expediente de declaratoria. GOEP</a:t>
            </a:r>
            <a:endParaRPr lang="es-CL" sz="1100" dirty="0"/>
          </a:p>
        </p:txBody>
      </p:sp>
      <p:grpSp>
        <p:nvGrpSpPr>
          <p:cNvPr id="3" name="Grupo 2"/>
          <p:cNvGrpSpPr/>
          <p:nvPr/>
        </p:nvGrpSpPr>
        <p:grpSpPr>
          <a:xfrm>
            <a:off x="8605067" y="4396793"/>
            <a:ext cx="2931277" cy="2286751"/>
            <a:chOff x="9946730" y="4932146"/>
            <a:chExt cx="2149992" cy="1677254"/>
          </a:xfrm>
        </p:grpSpPr>
        <p:pic>
          <p:nvPicPr>
            <p:cNvPr id="43" name="Picture 13">
              <a:extLst>
                <a:ext uri="{FF2B5EF4-FFF2-40B4-BE49-F238E27FC236}">
                  <a16:creationId xmlns:a16="http://schemas.microsoft.com/office/drawing/2014/main" id="{8B824991-0020-0A16-2C0A-D8BCF025885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946730" y="4932146"/>
              <a:ext cx="2149992" cy="1677254"/>
            </a:xfrm>
            <a:prstGeom prst="rect">
              <a:avLst/>
            </a:prstGeom>
          </p:spPr>
        </p:pic>
        <p:sp>
          <p:nvSpPr>
            <p:cNvPr id="44" name="Isosceles Triangle 14">
              <a:extLst>
                <a:ext uri="{FF2B5EF4-FFF2-40B4-BE49-F238E27FC236}">
                  <a16:creationId xmlns:a16="http://schemas.microsoft.com/office/drawing/2014/main" id="{7EAD28CF-24FD-76BA-B582-1D915EA95346}"/>
                </a:ext>
              </a:extLst>
            </p:cNvPr>
            <p:cNvSpPr/>
            <p:nvPr/>
          </p:nvSpPr>
          <p:spPr>
            <a:xfrm>
              <a:off x="10157056" y="5060066"/>
              <a:ext cx="1709252" cy="1202583"/>
            </a:xfrm>
            <a:prstGeom prst="triangl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5" name="Rectangle 18">
              <a:extLst>
                <a:ext uri="{FF2B5EF4-FFF2-40B4-BE49-F238E27FC236}">
                  <a16:creationId xmlns:a16="http://schemas.microsoft.com/office/drawing/2014/main" id="{628C2E69-5E46-C61F-3087-228D610DA0DC}"/>
                </a:ext>
              </a:extLst>
            </p:cNvPr>
            <p:cNvSpPr/>
            <p:nvPr/>
          </p:nvSpPr>
          <p:spPr>
            <a:xfrm>
              <a:off x="10297937" y="6297745"/>
              <a:ext cx="69912" cy="13387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Rectangle 19">
              <a:extLst>
                <a:ext uri="{FF2B5EF4-FFF2-40B4-BE49-F238E27FC236}">
                  <a16:creationId xmlns:a16="http://schemas.microsoft.com/office/drawing/2014/main" id="{ED28EDAA-6540-7EF4-5261-19A31F8D261C}"/>
                </a:ext>
              </a:extLst>
            </p:cNvPr>
            <p:cNvSpPr/>
            <p:nvPr/>
          </p:nvSpPr>
          <p:spPr>
            <a:xfrm>
              <a:off x="10763227" y="6297745"/>
              <a:ext cx="69912" cy="13387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7" name="Rectangle 20">
              <a:extLst>
                <a:ext uri="{FF2B5EF4-FFF2-40B4-BE49-F238E27FC236}">
                  <a16:creationId xmlns:a16="http://schemas.microsoft.com/office/drawing/2014/main" id="{A73EE3FF-CB47-4519-8022-F0E7F03B0873}"/>
                </a:ext>
              </a:extLst>
            </p:cNvPr>
            <p:cNvSpPr/>
            <p:nvPr/>
          </p:nvSpPr>
          <p:spPr>
            <a:xfrm>
              <a:off x="11185341" y="6297745"/>
              <a:ext cx="69912" cy="13387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8" name="Rectangle 29">
              <a:extLst>
                <a:ext uri="{FF2B5EF4-FFF2-40B4-BE49-F238E27FC236}">
                  <a16:creationId xmlns:a16="http://schemas.microsoft.com/office/drawing/2014/main" id="{C60B010F-E390-CEF5-6E6E-6EB3D5F656D4}"/>
                </a:ext>
              </a:extLst>
            </p:cNvPr>
            <p:cNvSpPr/>
            <p:nvPr/>
          </p:nvSpPr>
          <p:spPr>
            <a:xfrm>
              <a:off x="11655857" y="6298849"/>
              <a:ext cx="69912" cy="13387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grpSp>
    </p:spTree>
    <p:extLst>
      <p:ext uri="{BB962C8B-B14F-4D97-AF65-F5344CB8AC3E}">
        <p14:creationId xmlns:p14="http://schemas.microsoft.com/office/powerpoint/2010/main" val="4251683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Situación actual</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sp>
        <p:nvSpPr>
          <p:cNvPr id="3" name="Rectángulo 2"/>
          <p:cNvSpPr/>
          <p:nvPr/>
        </p:nvSpPr>
        <p:spPr>
          <a:xfrm>
            <a:off x="8521484" y="1303385"/>
            <a:ext cx="3534890" cy="4746428"/>
          </a:xfrm>
          <a:prstGeom prst="rect">
            <a:avLst/>
          </a:prstGeom>
        </p:spPr>
        <p:txBody>
          <a:bodyPr wrap="square">
            <a:spAutoFit/>
          </a:bodyPr>
          <a:lstStyle/>
          <a:p>
            <a:pPr marL="285750" indent="-285750" algn="just">
              <a:lnSpc>
                <a:spcPct val="90000"/>
              </a:lnSpc>
              <a:spcBef>
                <a:spcPts val="1000"/>
              </a:spcBef>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07.08.2023: Ingreso al CMN de la solicitud de declaratoria.</a:t>
            </a:r>
          </a:p>
          <a:p>
            <a:pPr marL="285750" indent="-285750" algn="just">
              <a:lnSpc>
                <a:spcPct val="90000"/>
              </a:lnSpc>
              <a:spcBef>
                <a:spcPts val="1000"/>
              </a:spcBef>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18.08.2023: SEREMI de las Culturas (Ord. N.º 319) </a:t>
            </a:r>
            <a:r>
              <a:rPr lang="es-MX" sz="1300" b="1" dirty="0">
                <a:solidFill>
                  <a:srgbClr val="0B4581"/>
                </a:solidFill>
                <a:latin typeface="Verdana" panose="020B0604030504040204" pitchFamily="34" charset="0"/>
                <a:ea typeface="Verdana" panose="020B0604030504040204" pitchFamily="34" charset="0"/>
                <a:cs typeface="Verdana" panose="020B0604030504040204" pitchFamily="34" charset="0"/>
              </a:rPr>
              <a:t>informa al Ejército el inicio del proceso y solicita acceso para registro técnico.</a:t>
            </a:r>
          </a:p>
          <a:p>
            <a:pPr marL="285750" indent="-285750" algn="just">
              <a:lnSpc>
                <a:spcPct val="90000"/>
              </a:lnSpc>
              <a:spcBef>
                <a:spcPts val="1000"/>
              </a:spcBef>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06.11.2023: </a:t>
            </a:r>
            <a:r>
              <a:rPr lang="es-MX" sz="1300" b="1" dirty="0">
                <a:solidFill>
                  <a:srgbClr val="0B4581"/>
                </a:solidFill>
                <a:latin typeface="Verdana" panose="020B0604030504040204" pitchFamily="34" charset="0"/>
                <a:ea typeface="Verdana" panose="020B0604030504040204" pitchFamily="34" charset="0"/>
                <a:cs typeface="Verdana" panose="020B0604030504040204" pitchFamily="34" charset="0"/>
              </a:rPr>
              <a:t>El Ejército niega el acceso</a:t>
            </a: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 por “razones de seguridad nacional”, impidiendo el levantamiento técnico.</a:t>
            </a:r>
          </a:p>
          <a:p>
            <a:pPr marL="285750" indent="-285750" algn="just">
              <a:lnSpc>
                <a:spcPct val="90000"/>
              </a:lnSpc>
              <a:spcBef>
                <a:spcPts val="1000"/>
              </a:spcBef>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2023–2024: Se detecta riesgo de demolición; pese a gestiones interinstitucionales, no se autoriza el ingreso.</a:t>
            </a:r>
          </a:p>
          <a:p>
            <a:pPr marL="285750" indent="-285750" algn="just">
              <a:lnSpc>
                <a:spcPct val="90000"/>
              </a:lnSpc>
              <a:spcBef>
                <a:spcPts val="1000"/>
              </a:spcBef>
              <a:buFont typeface="Wingdings" panose="05000000000000000000" pitchFamily="2" charset="2"/>
              <a:buChar char="ü"/>
            </a:pP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20.11.2024 - 03.12.2024: Se confirma, vía imagen aérea y verificación en terreno, la </a:t>
            </a:r>
            <a:r>
              <a:rPr lang="es-MX" sz="1300" b="1" dirty="0">
                <a:solidFill>
                  <a:srgbClr val="0B4581"/>
                </a:solidFill>
                <a:latin typeface="Verdana" panose="020B0604030504040204" pitchFamily="34" charset="0"/>
                <a:ea typeface="Verdana" panose="020B0604030504040204" pitchFamily="34" charset="0"/>
                <a:cs typeface="Verdana" panose="020B0604030504040204" pitchFamily="34" charset="0"/>
              </a:rPr>
              <a:t>demolición total de la última cabaña</a:t>
            </a:r>
            <a:r>
              <a:rPr lang="es-MX" sz="1300" dirty="0">
                <a:solidFill>
                  <a:srgbClr val="0B4581"/>
                </a:solidFill>
                <a:latin typeface="Verdana" panose="020B0604030504040204" pitchFamily="34" charset="0"/>
                <a:ea typeface="Verdana" panose="020B0604030504040204" pitchFamily="34" charset="0"/>
                <a:cs typeface="Verdana" panose="020B0604030504040204" pitchFamily="34" charset="0"/>
              </a:rPr>
              <a:t>, posteriormente ratificada por Bienes Nacionales, propietario del Bien Fiscal, tras una fiscalización en terreno.</a:t>
            </a:r>
            <a:endParaRPr lang="es-CL" sz="1300"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Imagen 3"/>
          <p:cNvPicPr>
            <a:picLocks noChangeAspect="1"/>
          </p:cNvPicPr>
          <p:nvPr/>
        </p:nvPicPr>
        <p:blipFill rotWithShape="1">
          <a:blip r:embed="rId12">
            <a:extLst>
              <a:ext uri="{28A0092B-C50C-407E-A947-70E740481C1C}">
                <a14:useLocalDpi xmlns:a14="http://schemas.microsoft.com/office/drawing/2010/main"/>
              </a:ext>
            </a:extLst>
          </a:blip>
          <a:srcRect/>
          <a:stretch/>
        </p:blipFill>
        <p:spPr>
          <a:xfrm>
            <a:off x="755546" y="1229844"/>
            <a:ext cx="3829579" cy="5004702"/>
          </a:xfrm>
          <a:prstGeom prst="rect">
            <a:avLst/>
          </a:prstGeom>
        </p:spPr>
      </p:pic>
      <p:pic>
        <p:nvPicPr>
          <p:cNvPr id="30" name="Imagen 3"/>
          <p:cNvPicPr>
            <a:picLocks noChangeAspect="1"/>
          </p:cNvPicPr>
          <p:nvPr/>
        </p:nvPicPr>
        <p:blipFill rotWithShape="1">
          <a:blip r:embed="rId13" cstate="screen">
            <a:extLst>
              <a:ext uri="{28A0092B-C50C-407E-A947-70E740481C1C}">
                <a14:useLocalDpi xmlns:a14="http://schemas.microsoft.com/office/drawing/2010/main"/>
              </a:ext>
            </a:extLst>
          </a:blip>
          <a:srcRect t="-1"/>
          <a:stretch/>
        </p:blipFill>
        <p:spPr>
          <a:xfrm>
            <a:off x="4641656" y="1242286"/>
            <a:ext cx="3823297" cy="4980384"/>
          </a:xfrm>
          <a:prstGeom prst="rect">
            <a:avLst/>
          </a:prstGeom>
        </p:spPr>
      </p:pic>
      <p:sp>
        <p:nvSpPr>
          <p:cNvPr id="31" name="Google Shape;412;p6"/>
          <p:cNvSpPr txBox="1"/>
          <p:nvPr/>
        </p:nvSpPr>
        <p:spPr>
          <a:xfrm>
            <a:off x="798512" y="6304546"/>
            <a:ext cx="8147555" cy="4497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F7F7F"/>
              </a:buClr>
              <a:buSzPts val="1100"/>
              <a:buFont typeface="Arial"/>
              <a:buNone/>
            </a:pPr>
            <a:r>
              <a:rPr lang="es-MX" sz="1050" i="1" dirty="0">
                <a:solidFill>
                  <a:srgbClr val="0B4581"/>
                </a:solidFill>
                <a:latin typeface="Verdana" panose="020B0604030504040204" pitchFamily="34" charset="0"/>
                <a:ea typeface="Verdana" panose="020B0604030504040204" pitchFamily="34" charset="0"/>
                <a:cs typeface="Calibri"/>
                <a:sym typeface="Calibri"/>
              </a:rPr>
              <a:t>Fotografías demolición de cabaña (antes/después). </a:t>
            </a:r>
            <a:r>
              <a:rPr lang="es-CL" sz="1050" dirty="0">
                <a:solidFill>
                  <a:srgbClr val="0B4581"/>
                </a:solidFill>
                <a:latin typeface="Verdana" panose="020B0604030504040204" pitchFamily="34" charset="0"/>
                <a:ea typeface="Verdana" panose="020B0604030504040204" pitchFamily="34" charset="0"/>
                <a:cs typeface="Calibri"/>
                <a:sym typeface="Calibri"/>
              </a:rPr>
              <a:t>Fuente: Minuta DR Serpat Arica y Parinacota.</a:t>
            </a:r>
            <a:endParaRPr sz="1050" dirty="0">
              <a:solidFill>
                <a:srgbClr val="0B4581"/>
              </a:solidFill>
              <a:latin typeface="Verdana" panose="020B0604030504040204" pitchFamily="34" charset="0"/>
              <a:ea typeface="Verdana" panose="020B0604030504040204" pitchFamily="34" charset="0"/>
              <a:cs typeface="Calibri"/>
              <a:sym typeface="Calibri"/>
            </a:endParaRPr>
          </a:p>
        </p:txBody>
      </p:sp>
    </p:spTree>
    <p:extLst>
      <p:ext uri="{BB962C8B-B14F-4D97-AF65-F5344CB8AC3E}">
        <p14:creationId xmlns:p14="http://schemas.microsoft.com/office/powerpoint/2010/main" val="339492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p:cNvSpPr/>
          <p:nvPr/>
        </p:nvSpPr>
        <p:spPr>
          <a:xfrm>
            <a:off x="8119981" y="5352347"/>
            <a:ext cx="3923929" cy="14163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Situación actual</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4" name="Imagen 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54324" y="1344771"/>
            <a:ext cx="7060740" cy="5243776"/>
          </a:xfrm>
          <a:prstGeom prst="rect">
            <a:avLst/>
          </a:prstGeom>
        </p:spPr>
      </p:pic>
      <p:sp>
        <p:nvSpPr>
          <p:cNvPr id="2" name="Rectángulo 1"/>
          <p:cNvSpPr/>
          <p:nvPr/>
        </p:nvSpPr>
        <p:spPr>
          <a:xfrm>
            <a:off x="8063285" y="5352347"/>
            <a:ext cx="3980625" cy="1255728"/>
          </a:xfrm>
          <a:prstGeom prst="rect">
            <a:avLst/>
          </a:prstGeom>
        </p:spPr>
        <p:txBody>
          <a:bodyPr wrap="square">
            <a:spAutoFit/>
          </a:bodyPr>
          <a:lstStyle/>
          <a:p>
            <a:pPr algn="just">
              <a:lnSpc>
                <a:spcPct val="90000"/>
              </a:lnSpc>
              <a:spcBef>
                <a:spcPts val="1000"/>
              </a:spcBef>
            </a:pPr>
            <a:r>
              <a:rPr lang="es-MX" sz="1200" dirty="0">
                <a:solidFill>
                  <a:srgbClr val="0B4581"/>
                </a:solidFill>
                <a:latin typeface="Verdana" panose="020B0604030504040204" pitchFamily="34" charset="0"/>
                <a:ea typeface="Verdana" panose="020B0604030504040204" pitchFamily="34" charset="0"/>
                <a:cs typeface="Verdana" panose="020B0604030504040204" pitchFamily="34" charset="0"/>
              </a:rPr>
              <a:t>Vista general del Ex Camping Las Machas / Cuartel Sargento Mayor Luis Solo de Zaldívar. Vista desde el exterior, donde no se observa cierre que obstaculice la visual desde el espacio público. Se corrobora que ya no existe la estructura de la cabaña. Se observa movimiento de tierra reciente. </a:t>
            </a:r>
            <a:r>
              <a:rPr lang="es-MX" sz="1200" i="1" dirty="0">
                <a:solidFill>
                  <a:srgbClr val="0B4581"/>
                </a:solidFill>
                <a:latin typeface="Verdana" panose="020B0604030504040204" pitchFamily="34" charset="0"/>
                <a:ea typeface="Verdana" panose="020B0604030504040204" pitchFamily="34" charset="0"/>
                <a:cs typeface="Verdana" panose="020B0604030504040204" pitchFamily="34" charset="0"/>
              </a:rPr>
              <a:t>Fuente: Informe DR Arica. </a:t>
            </a:r>
            <a:endParaRPr lang="es-CL" sz="1200" i="1"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pic>
        <p:nvPicPr>
          <p:cNvPr id="30" name="Picture 4">
            <a:extLst>
              <a:ext uri="{FF2B5EF4-FFF2-40B4-BE49-F238E27FC236}">
                <a16:creationId xmlns:a16="http://schemas.microsoft.com/office/drawing/2014/main" id="{5734C937-C2CB-C112-651A-0B81F2C2AEF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119981" y="1344771"/>
            <a:ext cx="3867235" cy="2397907"/>
          </a:xfrm>
          <a:prstGeom prst="rect">
            <a:avLst/>
          </a:prstGeom>
        </p:spPr>
      </p:pic>
      <p:sp>
        <p:nvSpPr>
          <p:cNvPr id="31" name="1 Elipse"/>
          <p:cNvSpPr/>
          <p:nvPr/>
        </p:nvSpPr>
        <p:spPr>
          <a:xfrm rot="9904050">
            <a:off x="11545079" y="3264602"/>
            <a:ext cx="258810" cy="2634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37" name="3 Conector recto"/>
          <p:cNvCxnSpPr/>
          <p:nvPr/>
        </p:nvCxnSpPr>
        <p:spPr>
          <a:xfrm>
            <a:off x="11674484" y="3396326"/>
            <a:ext cx="158978" cy="696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rot="19080174">
            <a:off x="8743071" y="2371282"/>
            <a:ext cx="91138" cy="390626"/>
          </a:xfrm>
          <a:prstGeom prst="rect">
            <a:avLst/>
          </a:prstGeom>
          <a:solidFill>
            <a:srgbClr val="FF0000">
              <a:alpha val="3098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38" name="Imagen 37"/>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8119981" y="3903299"/>
            <a:ext cx="3871557" cy="1288427"/>
          </a:xfrm>
          <a:prstGeom prst="rect">
            <a:avLst/>
          </a:prstGeom>
        </p:spPr>
      </p:pic>
    </p:spTree>
    <p:extLst>
      <p:ext uri="{BB962C8B-B14F-4D97-AF65-F5344CB8AC3E}">
        <p14:creationId xmlns:p14="http://schemas.microsoft.com/office/powerpoint/2010/main" val="4279530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Situación actual</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3" name="Imagen 2"/>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42229" y="1580891"/>
            <a:ext cx="11255366" cy="3959277"/>
          </a:xfrm>
          <a:prstGeom prst="rect">
            <a:avLst/>
          </a:prstGeom>
        </p:spPr>
      </p:pic>
      <p:sp>
        <p:nvSpPr>
          <p:cNvPr id="5" name="Rectángulo 4"/>
          <p:cNvSpPr/>
          <p:nvPr/>
        </p:nvSpPr>
        <p:spPr>
          <a:xfrm>
            <a:off x="842229" y="5630995"/>
            <a:ext cx="11255366" cy="1061829"/>
          </a:xfrm>
          <a:prstGeom prst="rect">
            <a:avLst/>
          </a:prstGeom>
        </p:spPr>
        <p:txBody>
          <a:bodyPr wrap="square">
            <a:spAutoFit/>
          </a:bodyPr>
          <a:lstStyle/>
          <a:p>
            <a:pPr algn="just">
              <a:lnSpc>
                <a:spcPct val="90000"/>
              </a:lnSpc>
              <a:spcBef>
                <a:spcPts val="1000"/>
              </a:spcBef>
            </a:pPr>
            <a:r>
              <a:rPr lang="es-MX" sz="1400" dirty="0">
                <a:solidFill>
                  <a:srgbClr val="0B4581"/>
                </a:solidFill>
                <a:latin typeface="Verdana" panose="020B0604030504040204" pitchFamily="34" charset="0"/>
                <a:ea typeface="Verdana" panose="020B0604030504040204" pitchFamily="34" charset="0"/>
                <a:cs typeface="Verdana" panose="020B0604030504040204" pitchFamily="34" charset="0"/>
              </a:rPr>
              <a:t>La foto muestra una disposición desordenada y fragmentada de las edificaciones. Hay construcciones sólidas (la estructura con techo rojo y las pequeñas casetas a la derecha), galpones (túneles rojos) y un muro perimetral de ladrillo rojo. La presencia de muros altos de ladrillo y de planchas metálicas/mallas a lo lejos sugiere cerramiento y control de acceso. La superficie es predominantemente de tierra y ripio. Hay zonas pavimentadas o con ripio compactado (la zona de estacionamiento). </a:t>
            </a:r>
            <a:r>
              <a:rPr lang="es-MX" sz="1200" i="1" dirty="0">
                <a:solidFill>
                  <a:srgbClr val="0B4581"/>
                </a:solidFill>
                <a:latin typeface="Verdana" panose="020B0604030504040204" pitchFamily="34" charset="0"/>
                <a:ea typeface="Verdana" panose="020B0604030504040204" pitchFamily="34" charset="0"/>
                <a:cs typeface="Verdana" panose="020B0604030504040204" pitchFamily="34" charset="0"/>
              </a:rPr>
              <a:t>Fuente: Informe Seremi de Bienes Nacionales, Arica y Parinacota.</a:t>
            </a:r>
            <a:endParaRPr lang="es-CL" sz="1200" i="1" dirty="0">
              <a:solidFill>
                <a:srgbClr val="0B458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75895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rma libre: forma 25">
            <a:extLst>
              <a:ext uri="{FF2B5EF4-FFF2-40B4-BE49-F238E27FC236}">
                <a16:creationId xmlns:a16="http://schemas.microsoft.com/office/drawing/2014/main" id="{60DAB778-1A87-8500-475A-927A6027D247}"/>
              </a:ext>
            </a:extLst>
          </p:cNvPr>
          <p:cNvSpPr/>
          <p:nvPr/>
        </p:nvSpPr>
        <p:spPr>
          <a:xfrm>
            <a:off x="18120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8DD23ECB-1120-8B1E-898D-08E6A543B3BE}"/>
              </a:ext>
            </a:extLst>
          </p:cNvPr>
          <p:cNvSpPr/>
          <p:nvPr/>
        </p:nvSpPr>
        <p:spPr>
          <a:xfrm>
            <a:off x="6635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3"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074" y="504787"/>
            <a:ext cx="367219" cy="367219"/>
          </a:xfrm>
          <a:prstGeom prst="rect">
            <a:avLst/>
          </a:prstGeom>
        </p:spPr>
      </p:pic>
      <p:grpSp>
        <p:nvGrpSpPr>
          <p:cNvPr id="16" name="Grupo 15"/>
          <p:cNvGrpSpPr/>
          <p:nvPr/>
        </p:nvGrpSpPr>
        <p:grpSpPr>
          <a:xfrm>
            <a:off x="60297" y="2156643"/>
            <a:ext cx="491716" cy="491716"/>
            <a:chOff x="11628" y="2874399"/>
            <a:chExt cx="491716" cy="491716"/>
          </a:xfrm>
        </p:grpSpPr>
        <p:sp>
          <p:nvSpPr>
            <p:cNvPr id="17" name="Elipse 16">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pic>
        <p:nvPicPr>
          <p:cNvPr id="22"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7" y="5335509"/>
            <a:ext cx="614400" cy="614400"/>
          </a:xfrm>
          <a:prstGeom prst="rect">
            <a:avLst/>
          </a:prstGeom>
        </p:spPr>
      </p:pic>
      <p:grpSp>
        <p:nvGrpSpPr>
          <p:cNvPr id="23" name="Grupo 22"/>
          <p:cNvGrpSpPr/>
          <p:nvPr/>
        </p:nvGrpSpPr>
        <p:grpSpPr>
          <a:xfrm>
            <a:off x="54566" y="2871158"/>
            <a:ext cx="491716" cy="491716"/>
            <a:chOff x="5897" y="3588914"/>
            <a:chExt cx="491716" cy="491716"/>
          </a:xfrm>
        </p:grpSpPr>
        <p:sp>
          <p:nvSpPr>
            <p:cNvPr id="24" name="Elipse 23">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563" y="3590052"/>
              <a:ext cx="432336" cy="432336"/>
            </a:xfrm>
            <a:prstGeom prst="rect">
              <a:avLst/>
            </a:prstGeom>
          </p:spPr>
        </p:pic>
      </p:grpSp>
      <p:sp>
        <p:nvSpPr>
          <p:cNvPr id="26" name="Rectángulo 25"/>
          <p:cNvSpPr/>
          <p:nvPr/>
        </p:nvSpPr>
        <p:spPr>
          <a:xfrm>
            <a:off x="18120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7"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57" y="4473024"/>
            <a:ext cx="646050" cy="646050"/>
          </a:xfrm>
          <a:prstGeom prst="rect">
            <a:avLst/>
          </a:prstGeom>
        </p:spPr>
      </p:pic>
      <p:sp>
        <p:nvSpPr>
          <p:cNvPr id="28" name="Marcador de texto 3"/>
          <p:cNvSpPr>
            <a:spLocks noGrp="1"/>
          </p:cNvSpPr>
          <p:nvPr>
            <p:ph type="body" idx="1"/>
          </p:nvPr>
        </p:nvSpPr>
        <p:spPr>
          <a:xfrm>
            <a:off x="782690" y="416598"/>
            <a:ext cx="10515600" cy="518388"/>
          </a:xfrm>
        </p:spPr>
        <p:txBody>
          <a:bodyPr>
            <a:noAutofit/>
          </a:bodyPr>
          <a:lstStyle/>
          <a:p>
            <a:r>
              <a:rPr lang="es-MX" sz="2800" dirty="0"/>
              <a:t>Antecedentes arquitectónicos</a:t>
            </a:r>
            <a:endParaRPr lang="es-CL" sz="2800" dirty="0"/>
          </a:p>
        </p:txBody>
      </p:sp>
      <p:sp>
        <p:nvSpPr>
          <p:cNvPr id="29"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412908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Situación actual</a:t>
            </a:r>
            <a:endParaRPr lang="es-CL" sz="1800" dirty="0"/>
          </a:p>
        </p:txBody>
      </p:sp>
      <p:grpSp>
        <p:nvGrpSpPr>
          <p:cNvPr id="32" name="Grupo 31"/>
          <p:cNvGrpSpPr/>
          <p:nvPr/>
        </p:nvGrpSpPr>
        <p:grpSpPr>
          <a:xfrm>
            <a:off x="70087" y="3706407"/>
            <a:ext cx="491716" cy="491716"/>
            <a:chOff x="9258" y="4199695"/>
            <a:chExt cx="491716" cy="491716"/>
          </a:xfrm>
        </p:grpSpPr>
        <p:sp>
          <p:nvSpPr>
            <p:cNvPr id="33" name="Elipse 32">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rgbClr val="0B4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4"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sp>
        <p:nvSpPr>
          <p:cNvPr id="35" name="Elipse 34">
            <a:extLst>
              <a:ext uri="{FF2B5EF4-FFF2-40B4-BE49-F238E27FC236}">
                <a16:creationId xmlns:a16="http://schemas.microsoft.com/office/drawing/2014/main" id="{F3F6AA82-1845-DCD4-9928-9A0E6AC0B18B}"/>
              </a:ext>
            </a:extLst>
          </p:cNvPr>
          <p:cNvSpPr/>
          <p:nvPr/>
        </p:nvSpPr>
        <p:spPr>
          <a:xfrm>
            <a:off x="57459" y="1344771"/>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36"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8654" y="1395528"/>
            <a:ext cx="355817" cy="355817"/>
          </a:xfrm>
          <a:prstGeom prst="rect">
            <a:avLst/>
          </a:prstGeom>
        </p:spPr>
      </p:pic>
      <p:pic>
        <p:nvPicPr>
          <p:cNvPr id="1026" name="Picture 2" descr="2025_b.jpg"/>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b="-1"/>
          <a:stretch/>
        </p:blipFill>
        <p:spPr bwMode="auto">
          <a:xfrm>
            <a:off x="819763" y="1239806"/>
            <a:ext cx="6473067" cy="431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p:cNvSpPr/>
          <p:nvPr/>
        </p:nvSpPr>
        <p:spPr>
          <a:xfrm>
            <a:off x="795607" y="5663993"/>
            <a:ext cx="10913463" cy="1089529"/>
          </a:xfrm>
          <a:prstGeom prst="rect">
            <a:avLst/>
          </a:prstGeom>
        </p:spPr>
        <p:txBody>
          <a:bodyPr wrap="square">
            <a:spAutoFit/>
          </a:bodyPr>
          <a:lstStyle/>
          <a:p>
            <a:pPr>
              <a:lnSpc>
                <a:spcPct val="90000"/>
              </a:lnSpc>
              <a:spcAft>
                <a:spcPts val="0"/>
              </a:spcAft>
            </a:pP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a- </a:t>
            </a:r>
            <a:r>
              <a:rPr lang="es-CL" sz="1200" b="1" dirty="0" err="1">
                <a:solidFill>
                  <a:srgbClr val="0B4581"/>
                </a:solidFill>
                <a:latin typeface="Verdana" panose="020B0604030504040204" pitchFamily="34" charset="0"/>
                <a:ea typeface="Verdana" panose="020B0604030504040204" pitchFamily="34" charset="0"/>
                <a:cs typeface="Verdana" panose="020B0604030504040204" pitchFamily="34" charset="0"/>
              </a:rPr>
              <a:t>Radier</a:t>
            </a:r>
            <a:r>
              <a:rPr lang="es-CL" sz="1200" b="1" dirty="0">
                <a:solidFill>
                  <a:srgbClr val="0B4581"/>
                </a:solidFill>
                <a:latin typeface="Verdana" panose="020B0604030504040204" pitchFamily="34" charset="0"/>
                <a:ea typeface="Verdana" panose="020B0604030504040204" pitchFamily="34" charset="0"/>
                <a:cs typeface="Verdana" panose="020B0604030504040204" pitchFamily="34" charset="0"/>
              </a:rPr>
              <a:t> de una de las construcciones originales</a:t>
            </a: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a:t>
            </a:r>
          </a:p>
          <a:p>
            <a:pPr>
              <a:lnSpc>
                <a:spcPct val="90000"/>
              </a:lnSpc>
              <a:spcAft>
                <a:spcPts val="0"/>
              </a:spcAft>
            </a:pP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b- </a:t>
            </a:r>
            <a:r>
              <a:rPr lang="es-CL" sz="1200" b="1" dirty="0">
                <a:solidFill>
                  <a:srgbClr val="0B4581"/>
                </a:solidFill>
                <a:latin typeface="Verdana" panose="020B0604030504040204" pitchFamily="34" charset="0"/>
                <a:ea typeface="Verdana" panose="020B0604030504040204" pitchFamily="34" charset="0"/>
                <a:cs typeface="Verdana" panose="020B0604030504040204" pitchFamily="34" charset="0"/>
              </a:rPr>
              <a:t>Desnivel</a:t>
            </a: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 en el lugar donde se encontraba la cabaña que aparece en la imaginen satelital de 2020 (norte).</a:t>
            </a:r>
          </a:p>
          <a:p>
            <a:pPr>
              <a:lnSpc>
                <a:spcPct val="90000"/>
              </a:lnSpc>
              <a:spcAft>
                <a:spcPts val="0"/>
              </a:spcAft>
            </a:pP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c- </a:t>
            </a:r>
            <a:r>
              <a:rPr lang="es-CL" sz="1200" b="1" dirty="0">
                <a:solidFill>
                  <a:srgbClr val="0B4581"/>
                </a:solidFill>
                <a:latin typeface="Verdana" panose="020B0604030504040204" pitchFamily="34" charset="0"/>
                <a:ea typeface="Verdana" panose="020B0604030504040204" pitchFamily="34" charset="0"/>
                <a:cs typeface="Verdana" panose="020B0604030504040204" pitchFamily="34" charset="0"/>
              </a:rPr>
              <a:t>Comedor y cocina principal del balneario y su respectivo </a:t>
            </a:r>
            <a:r>
              <a:rPr lang="es-CL" sz="1200" b="1" dirty="0" err="1">
                <a:solidFill>
                  <a:srgbClr val="0B4581"/>
                </a:solidFill>
                <a:latin typeface="Verdana" panose="020B0604030504040204" pitchFamily="34" charset="0"/>
                <a:ea typeface="Verdana" panose="020B0604030504040204" pitchFamily="34" charset="0"/>
                <a:cs typeface="Verdana" panose="020B0604030504040204" pitchFamily="34" charset="0"/>
              </a:rPr>
              <a:t>radier</a:t>
            </a: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 </a:t>
            </a:r>
          </a:p>
          <a:p>
            <a:pPr>
              <a:lnSpc>
                <a:spcPct val="90000"/>
              </a:lnSpc>
              <a:spcAft>
                <a:spcPts val="0"/>
              </a:spcAft>
            </a:pP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d- </a:t>
            </a:r>
            <a:r>
              <a:rPr lang="es-CL" sz="1200" b="1" dirty="0">
                <a:solidFill>
                  <a:srgbClr val="0B4581"/>
                </a:solidFill>
                <a:latin typeface="Verdana" panose="020B0604030504040204" pitchFamily="34" charset="0"/>
                <a:ea typeface="Verdana" panose="020B0604030504040204" pitchFamily="34" charset="0"/>
                <a:cs typeface="Verdana" panose="020B0604030504040204" pitchFamily="34" charset="0"/>
              </a:rPr>
              <a:t>Pilotes de una antigua cabaña</a:t>
            </a: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a:t>
            </a:r>
          </a:p>
          <a:p>
            <a:pPr>
              <a:lnSpc>
                <a:spcPct val="90000"/>
              </a:lnSpc>
              <a:spcAft>
                <a:spcPts val="0"/>
              </a:spcAft>
            </a:pP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e- </a:t>
            </a:r>
            <a:r>
              <a:rPr lang="es-CL" sz="1200" b="1" dirty="0">
                <a:solidFill>
                  <a:srgbClr val="0B4581"/>
                </a:solidFill>
                <a:latin typeface="Verdana" panose="020B0604030504040204" pitchFamily="34" charset="0"/>
                <a:ea typeface="Verdana" panose="020B0604030504040204" pitchFamily="34" charset="0"/>
                <a:cs typeface="Verdana" panose="020B0604030504040204" pitchFamily="34" charset="0"/>
              </a:rPr>
              <a:t>Estructura de piscina</a:t>
            </a: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 (eventualmente tapada con arena). </a:t>
            </a:r>
          </a:p>
          <a:p>
            <a:pPr>
              <a:lnSpc>
                <a:spcPct val="90000"/>
              </a:lnSpc>
            </a:pP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f- </a:t>
            </a:r>
            <a:r>
              <a:rPr lang="es-CL" sz="1200" b="1" dirty="0">
                <a:solidFill>
                  <a:srgbClr val="0B4581"/>
                </a:solidFill>
                <a:latin typeface="Verdana" panose="020B0604030504040204" pitchFamily="34" charset="0"/>
                <a:ea typeface="Verdana" panose="020B0604030504040204" pitchFamily="34" charset="0"/>
                <a:cs typeface="Verdana" panose="020B0604030504040204" pitchFamily="34" charset="0"/>
              </a:rPr>
              <a:t>Pilotes</a:t>
            </a:r>
            <a:r>
              <a:rPr lang="es-CL" sz="1200" dirty="0">
                <a:solidFill>
                  <a:srgbClr val="0B4581"/>
                </a:solidFill>
                <a:latin typeface="Verdana" panose="020B0604030504040204" pitchFamily="34" charset="0"/>
                <a:ea typeface="Verdana" panose="020B0604030504040204" pitchFamily="34" charset="0"/>
                <a:cs typeface="Verdana" panose="020B0604030504040204" pitchFamily="34" charset="0"/>
              </a:rPr>
              <a:t> bajo estructura nueva. </a:t>
            </a:r>
            <a:endParaRPr lang="es-CL" sz="1200" dirty="0"/>
          </a:p>
        </p:txBody>
      </p:sp>
      <p:pic>
        <p:nvPicPr>
          <p:cNvPr id="1027" name="Picture 3" descr="Planta.jp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467766" y="1254270"/>
            <a:ext cx="3219319" cy="427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487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4021479" y="-12200"/>
            <a:ext cx="2979765" cy="156802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sp>
        <p:nvSpPr>
          <p:cNvPr id="29" name="Rectángulo 28"/>
          <p:cNvSpPr/>
          <p:nvPr/>
        </p:nvSpPr>
        <p:spPr>
          <a:xfrm>
            <a:off x="9182397" y="5282587"/>
            <a:ext cx="2979765" cy="156802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CL"/>
          </a:p>
        </p:txBody>
      </p:sp>
      <p:pic>
        <p:nvPicPr>
          <p:cNvPr id="4" name="Imagen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92" y="-28902"/>
            <a:ext cx="2686516" cy="2133410"/>
          </a:xfrm>
          <a:prstGeom prst="rect">
            <a:avLst/>
          </a:prstGeom>
        </p:spPr>
      </p:pic>
      <p:sp>
        <p:nvSpPr>
          <p:cNvPr id="5" name="CuadroTexto 4"/>
          <p:cNvSpPr txBox="1"/>
          <p:nvPr/>
        </p:nvSpPr>
        <p:spPr>
          <a:xfrm>
            <a:off x="1011801" y="2076648"/>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12/2003</a:t>
            </a:r>
            <a:endParaRPr lang="es-CL" sz="1200" b="1" dirty="0">
              <a:solidFill>
                <a:srgbClr val="0B4581"/>
              </a:solidFill>
              <a:latin typeface="Verdana" panose="020B0604030504040204" pitchFamily="34" charset="0"/>
              <a:ea typeface="Verdana" panose="020B0604030504040204" pitchFamily="34" charset="0"/>
            </a:endParaRPr>
          </a:p>
        </p:txBody>
      </p:sp>
      <p:pic>
        <p:nvPicPr>
          <p:cNvPr id="6" name="Imagen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70224" y="-28903"/>
            <a:ext cx="2706005" cy="2133411"/>
          </a:xfrm>
          <a:prstGeom prst="rect">
            <a:avLst/>
          </a:prstGeom>
        </p:spPr>
      </p:pic>
      <p:sp>
        <p:nvSpPr>
          <p:cNvPr id="7" name="CuadroTexto 6"/>
          <p:cNvSpPr txBox="1"/>
          <p:nvPr/>
        </p:nvSpPr>
        <p:spPr>
          <a:xfrm>
            <a:off x="3826887" y="2076648"/>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12/2009</a:t>
            </a:r>
            <a:endParaRPr lang="es-CL" sz="1200" b="1" dirty="0">
              <a:solidFill>
                <a:srgbClr val="0B4581"/>
              </a:solidFill>
              <a:latin typeface="Verdana" panose="020B0604030504040204" pitchFamily="34" charset="0"/>
              <a:ea typeface="Verdana" panose="020B0604030504040204" pitchFamily="34" charset="0"/>
            </a:endParaRPr>
          </a:p>
        </p:txBody>
      </p:sp>
      <p:pic>
        <p:nvPicPr>
          <p:cNvPr id="8" name="Imagen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98900" y="-28903"/>
            <a:ext cx="3151070" cy="2133410"/>
          </a:xfrm>
          <a:prstGeom prst="rect">
            <a:avLst/>
          </a:prstGeom>
        </p:spPr>
      </p:pic>
      <p:sp>
        <p:nvSpPr>
          <p:cNvPr id="9" name="CuadroTexto 8"/>
          <p:cNvSpPr txBox="1"/>
          <p:nvPr/>
        </p:nvSpPr>
        <p:spPr>
          <a:xfrm>
            <a:off x="6802191" y="2089119"/>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11/2012</a:t>
            </a:r>
            <a:endParaRPr lang="es-CL" sz="1200" b="1" dirty="0">
              <a:solidFill>
                <a:srgbClr val="0B4581"/>
              </a:solidFill>
              <a:latin typeface="Verdana" panose="020B0604030504040204" pitchFamily="34" charset="0"/>
              <a:ea typeface="Verdana" panose="020B0604030504040204" pitchFamily="34" charset="0"/>
            </a:endParaRPr>
          </a:p>
        </p:txBody>
      </p:sp>
      <p:pic>
        <p:nvPicPr>
          <p:cNvPr id="10" name="Imagen 9"/>
          <p:cNvPicPr>
            <a:picLocks noChangeAspect="1"/>
          </p:cNvPicPr>
          <p:nvPr/>
        </p:nvPicPr>
        <p:blipFill rotWithShape="1">
          <a:blip r:embed="rId5" cstate="screen">
            <a:extLst>
              <a:ext uri="{28A0092B-C50C-407E-A947-70E740481C1C}">
                <a14:useLocalDpi xmlns:a14="http://schemas.microsoft.com/office/drawing/2010/main"/>
              </a:ext>
            </a:extLst>
          </a:blip>
          <a:srcRect r="6791"/>
          <a:stretch/>
        </p:blipFill>
        <p:spPr>
          <a:xfrm>
            <a:off x="8999860" y="-28903"/>
            <a:ext cx="3202439" cy="2133411"/>
          </a:xfrm>
          <a:prstGeom prst="rect">
            <a:avLst/>
          </a:prstGeom>
        </p:spPr>
      </p:pic>
      <p:sp>
        <p:nvSpPr>
          <p:cNvPr id="11" name="CuadroTexto 10"/>
          <p:cNvSpPr txBox="1"/>
          <p:nvPr/>
        </p:nvSpPr>
        <p:spPr>
          <a:xfrm>
            <a:off x="10168769" y="2076649"/>
            <a:ext cx="835485"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3/2014</a:t>
            </a:r>
            <a:endParaRPr lang="es-CL" sz="1200" b="1" dirty="0">
              <a:solidFill>
                <a:srgbClr val="0B4581"/>
              </a:solidFill>
              <a:latin typeface="Verdana" panose="020B0604030504040204" pitchFamily="34" charset="0"/>
              <a:ea typeface="Verdana" panose="020B0604030504040204" pitchFamily="34" charset="0"/>
            </a:endParaRPr>
          </a:p>
        </p:txBody>
      </p:sp>
      <p:pic>
        <p:nvPicPr>
          <p:cNvPr id="12" name="Imagen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566" y="2364655"/>
            <a:ext cx="3252072" cy="2108989"/>
          </a:xfrm>
          <a:prstGeom prst="rect">
            <a:avLst/>
          </a:prstGeom>
        </p:spPr>
      </p:pic>
      <p:sp>
        <p:nvSpPr>
          <p:cNvPr id="13" name="CuadroTexto 12"/>
          <p:cNvSpPr txBox="1"/>
          <p:nvPr/>
        </p:nvSpPr>
        <p:spPr>
          <a:xfrm>
            <a:off x="1158233" y="4486381"/>
            <a:ext cx="835485"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3/2015</a:t>
            </a:r>
            <a:endParaRPr lang="es-CL" sz="1200" b="1" dirty="0">
              <a:solidFill>
                <a:srgbClr val="0B4581"/>
              </a:solidFill>
              <a:latin typeface="Verdana" panose="020B0604030504040204" pitchFamily="34" charset="0"/>
              <a:ea typeface="Verdana" panose="020B0604030504040204" pitchFamily="34" charset="0"/>
            </a:endParaRPr>
          </a:p>
        </p:txBody>
      </p:sp>
      <p:pic>
        <p:nvPicPr>
          <p:cNvPr id="14" name="Imagen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82179" y="2364654"/>
            <a:ext cx="3180222" cy="2108989"/>
          </a:xfrm>
          <a:prstGeom prst="rect">
            <a:avLst/>
          </a:prstGeom>
        </p:spPr>
      </p:pic>
      <p:sp>
        <p:nvSpPr>
          <p:cNvPr id="15" name="CuadroTexto 14"/>
          <p:cNvSpPr txBox="1"/>
          <p:nvPr/>
        </p:nvSpPr>
        <p:spPr>
          <a:xfrm>
            <a:off x="4500233" y="4481385"/>
            <a:ext cx="835485"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4/2016</a:t>
            </a:r>
            <a:endParaRPr lang="es-CL" sz="1200" b="1" dirty="0">
              <a:solidFill>
                <a:srgbClr val="0B4581"/>
              </a:solidFill>
              <a:latin typeface="Verdana" panose="020B0604030504040204" pitchFamily="34" charset="0"/>
              <a:ea typeface="Verdana" panose="020B0604030504040204" pitchFamily="34" charset="0"/>
            </a:endParaRPr>
          </a:p>
        </p:txBody>
      </p:sp>
      <p:pic>
        <p:nvPicPr>
          <p:cNvPr id="16" name="Imagen 15"/>
          <p:cNvPicPr>
            <a:picLocks noChangeAspect="1"/>
          </p:cNvPicPr>
          <p:nvPr/>
        </p:nvPicPr>
        <p:blipFill rotWithShape="1">
          <a:blip r:embed="rId8" cstate="screen">
            <a:extLst>
              <a:ext uri="{28A0092B-C50C-407E-A947-70E740481C1C}">
                <a14:useLocalDpi xmlns:a14="http://schemas.microsoft.com/office/drawing/2010/main"/>
              </a:ext>
            </a:extLst>
          </a:blip>
          <a:srcRect l="4400"/>
          <a:stretch/>
        </p:blipFill>
        <p:spPr>
          <a:xfrm>
            <a:off x="6531428" y="2350233"/>
            <a:ext cx="2851163" cy="2123410"/>
          </a:xfrm>
          <a:prstGeom prst="rect">
            <a:avLst/>
          </a:prstGeom>
        </p:spPr>
      </p:pic>
      <p:sp>
        <p:nvSpPr>
          <p:cNvPr id="17" name="CuadroTexto 16"/>
          <p:cNvSpPr txBox="1"/>
          <p:nvPr/>
        </p:nvSpPr>
        <p:spPr>
          <a:xfrm>
            <a:off x="7536060" y="4497877"/>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11/2020</a:t>
            </a:r>
            <a:endParaRPr lang="es-CL" sz="1200" b="1" dirty="0">
              <a:solidFill>
                <a:srgbClr val="0B4581"/>
              </a:solidFill>
              <a:latin typeface="Verdana" panose="020B0604030504040204" pitchFamily="34" charset="0"/>
              <a:ea typeface="Verdana" panose="020B0604030504040204" pitchFamily="34" charset="0"/>
            </a:endParaRPr>
          </a:p>
        </p:txBody>
      </p:sp>
      <p:pic>
        <p:nvPicPr>
          <p:cNvPr id="18" name="Imagen 17"/>
          <p:cNvPicPr>
            <a:picLocks noChangeAspect="1"/>
          </p:cNvPicPr>
          <p:nvPr/>
        </p:nvPicPr>
        <p:blipFill rotWithShape="1">
          <a:blip r:embed="rId9" cstate="screen">
            <a:extLst>
              <a:ext uri="{28A0092B-C50C-407E-A947-70E740481C1C}">
                <a14:useLocalDpi xmlns:a14="http://schemas.microsoft.com/office/drawing/2010/main"/>
              </a:ext>
            </a:extLst>
          </a:blip>
          <a:srcRect l="4572"/>
          <a:stretch/>
        </p:blipFill>
        <p:spPr>
          <a:xfrm>
            <a:off x="9436542" y="2345833"/>
            <a:ext cx="2762675" cy="2123410"/>
          </a:xfrm>
          <a:prstGeom prst="rect">
            <a:avLst/>
          </a:prstGeom>
        </p:spPr>
      </p:pic>
      <p:sp>
        <p:nvSpPr>
          <p:cNvPr id="19" name="CuadroTexto 18"/>
          <p:cNvSpPr txBox="1"/>
          <p:nvPr/>
        </p:nvSpPr>
        <p:spPr>
          <a:xfrm>
            <a:off x="10274928" y="4470894"/>
            <a:ext cx="944489" cy="276999"/>
          </a:xfrm>
          <a:prstGeom prst="rect">
            <a:avLst/>
          </a:prstGeom>
          <a:noFill/>
        </p:spPr>
        <p:txBody>
          <a:bodyPr wrap="none" rtlCol="0">
            <a:spAutoFit/>
          </a:bodyPr>
          <a:lstStyle/>
          <a:p>
            <a:r>
              <a:rPr lang="es-MX" sz="1200" b="1" dirty="0">
                <a:solidFill>
                  <a:srgbClr val="FF0000"/>
                </a:solidFill>
                <a:latin typeface="Verdana" panose="020B0604030504040204" pitchFamily="34" charset="0"/>
                <a:ea typeface="Verdana" panose="020B0604030504040204" pitchFamily="34" charset="0"/>
              </a:rPr>
              <a:t>04/2021</a:t>
            </a:r>
            <a:endParaRPr lang="es-CL" sz="1200" b="1" dirty="0">
              <a:solidFill>
                <a:srgbClr val="FF0000"/>
              </a:solidFill>
              <a:latin typeface="Verdana" panose="020B0604030504040204" pitchFamily="34" charset="0"/>
              <a:ea typeface="Verdana" panose="020B0604030504040204" pitchFamily="34" charset="0"/>
            </a:endParaRPr>
          </a:p>
        </p:txBody>
      </p:sp>
      <p:pic>
        <p:nvPicPr>
          <p:cNvPr id="20" name="Imagen 1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6049" y="4791613"/>
            <a:ext cx="2649955" cy="1856041"/>
          </a:xfrm>
          <a:prstGeom prst="rect">
            <a:avLst/>
          </a:prstGeom>
        </p:spPr>
      </p:pic>
      <p:sp>
        <p:nvSpPr>
          <p:cNvPr id="21" name="CuadroTexto 20"/>
          <p:cNvSpPr txBox="1"/>
          <p:nvPr/>
        </p:nvSpPr>
        <p:spPr>
          <a:xfrm>
            <a:off x="1620077" y="6653339"/>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01/2022</a:t>
            </a:r>
            <a:endParaRPr lang="es-CL" sz="1200" b="1" dirty="0">
              <a:solidFill>
                <a:srgbClr val="0B4581"/>
              </a:solidFill>
              <a:latin typeface="Verdana" panose="020B0604030504040204" pitchFamily="34" charset="0"/>
              <a:ea typeface="Verdana" panose="020B0604030504040204" pitchFamily="34" charset="0"/>
            </a:endParaRPr>
          </a:p>
        </p:txBody>
      </p:sp>
      <p:pic>
        <p:nvPicPr>
          <p:cNvPr id="22" name="Imagen 2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36454" y="4779178"/>
            <a:ext cx="2561733" cy="1851739"/>
          </a:xfrm>
          <a:prstGeom prst="rect">
            <a:avLst/>
          </a:prstGeom>
        </p:spPr>
      </p:pic>
      <p:sp>
        <p:nvSpPr>
          <p:cNvPr id="23" name="CuadroTexto 22"/>
          <p:cNvSpPr txBox="1"/>
          <p:nvPr/>
        </p:nvSpPr>
        <p:spPr>
          <a:xfrm>
            <a:off x="4371388" y="6613104"/>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04/2023</a:t>
            </a:r>
            <a:endParaRPr lang="es-CL" sz="1200" b="1" dirty="0">
              <a:solidFill>
                <a:srgbClr val="0B4581"/>
              </a:solidFill>
              <a:latin typeface="Verdana" panose="020B0604030504040204" pitchFamily="34" charset="0"/>
              <a:ea typeface="Verdana" panose="020B0604030504040204" pitchFamily="34" charset="0"/>
            </a:endParaRPr>
          </a:p>
        </p:txBody>
      </p:sp>
      <p:pic>
        <p:nvPicPr>
          <p:cNvPr id="24" name="Imagen 2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218670" y="4775147"/>
            <a:ext cx="2576245" cy="1855770"/>
          </a:xfrm>
          <a:prstGeom prst="rect">
            <a:avLst/>
          </a:prstGeom>
        </p:spPr>
      </p:pic>
      <p:sp>
        <p:nvSpPr>
          <p:cNvPr id="25" name="CuadroTexto 24"/>
          <p:cNvSpPr txBox="1"/>
          <p:nvPr/>
        </p:nvSpPr>
        <p:spPr>
          <a:xfrm>
            <a:off x="7098861" y="6591425"/>
            <a:ext cx="944489" cy="276999"/>
          </a:xfrm>
          <a:prstGeom prst="rect">
            <a:avLst/>
          </a:prstGeom>
          <a:noFill/>
        </p:spPr>
        <p:txBody>
          <a:bodyPr wrap="none" rtlCol="0">
            <a:spAutoFit/>
          </a:bodyPr>
          <a:lstStyle/>
          <a:p>
            <a:r>
              <a:rPr lang="es-MX" sz="1200" b="1" dirty="0">
                <a:solidFill>
                  <a:srgbClr val="0B4581"/>
                </a:solidFill>
                <a:latin typeface="Verdana" panose="020B0604030504040204" pitchFamily="34" charset="0"/>
                <a:ea typeface="Verdana" panose="020B0604030504040204" pitchFamily="34" charset="0"/>
              </a:rPr>
              <a:t>03/2024</a:t>
            </a:r>
            <a:endParaRPr lang="es-CL" sz="1200" b="1" dirty="0">
              <a:solidFill>
                <a:srgbClr val="0B4581"/>
              </a:solidFill>
              <a:latin typeface="Verdana" panose="020B0604030504040204" pitchFamily="34" charset="0"/>
              <a:ea typeface="Verdana" panose="020B0604030504040204" pitchFamily="34" charset="0"/>
            </a:endParaRPr>
          </a:p>
        </p:txBody>
      </p:sp>
      <p:pic>
        <p:nvPicPr>
          <p:cNvPr id="26" name="Imagen 25"/>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941432" y="4791613"/>
            <a:ext cx="2454674" cy="1812793"/>
          </a:xfrm>
          <a:prstGeom prst="rect">
            <a:avLst/>
          </a:prstGeom>
        </p:spPr>
      </p:pic>
      <p:sp>
        <p:nvSpPr>
          <p:cNvPr id="27" name="CuadroTexto 26"/>
          <p:cNvSpPr txBox="1"/>
          <p:nvPr/>
        </p:nvSpPr>
        <p:spPr>
          <a:xfrm>
            <a:off x="9809404" y="6573612"/>
            <a:ext cx="944489" cy="276999"/>
          </a:xfrm>
          <a:prstGeom prst="rect">
            <a:avLst/>
          </a:prstGeom>
          <a:noFill/>
        </p:spPr>
        <p:txBody>
          <a:bodyPr wrap="none" rtlCol="0">
            <a:spAutoFit/>
          </a:bodyPr>
          <a:lstStyle/>
          <a:p>
            <a:r>
              <a:rPr lang="es-MX" sz="1200" b="1" dirty="0">
                <a:solidFill>
                  <a:srgbClr val="FF0000"/>
                </a:solidFill>
                <a:latin typeface="Verdana" panose="020B0604030504040204" pitchFamily="34" charset="0"/>
                <a:ea typeface="Verdana" panose="020B0604030504040204" pitchFamily="34" charset="0"/>
              </a:rPr>
              <a:t>02/2025</a:t>
            </a:r>
            <a:endParaRPr lang="es-CL" sz="1200" b="1" dirty="0">
              <a:solidFill>
                <a:srgbClr val="FF0000"/>
              </a:solidFill>
              <a:latin typeface="Verdana" panose="020B0604030504040204" pitchFamily="34" charset="0"/>
              <a:ea typeface="Verdana" panose="020B0604030504040204" pitchFamily="34" charset="0"/>
            </a:endParaRPr>
          </a:p>
        </p:txBody>
      </p:sp>
      <p:sp>
        <p:nvSpPr>
          <p:cNvPr id="31" name="Elipse 30"/>
          <p:cNvSpPr/>
          <p:nvPr/>
        </p:nvSpPr>
        <p:spPr>
          <a:xfrm>
            <a:off x="10486044" y="2975065"/>
            <a:ext cx="267849" cy="239428"/>
          </a:xfrm>
          <a:prstGeom prst="ellipse">
            <a:avLst/>
          </a:prstGeom>
          <a:no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2" name="Elipse 31"/>
          <p:cNvSpPr/>
          <p:nvPr/>
        </p:nvSpPr>
        <p:spPr>
          <a:xfrm>
            <a:off x="10540826" y="5856503"/>
            <a:ext cx="324272" cy="276999"/>
          </a:xfrm>
          <a:prstGeom prst="ellipse">
            <a:avLst/>
          </a:prstGeom>
          <a:no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401676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4" descr="Slide Imag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811490" y="4635090"/>
            <a:ext cx="3384467" cy="222659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Slide Imag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811490" y="1992302"/>
            <a:ext cx="3384468" cy="264836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Slide Image"/>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827204" y="0"/>
            <a:ext cx="3368753" cy="2156644"/>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 y="3687"/>
            <a:ext cx="9013372" cy="6858000"/>
          </a:xfrm>
          <a:prstGeom prst="rect">
            <a:avLst/>
          </a:prstGeom>
          <a:solidFill>
            <a:srgbClr val="0B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 name="Marcador de texto 3"/>
          <p:cNvSpPr>
            <a:spLocks noGrp="1"/>
          </p:cNvSpPr>
          <p:nvPr>
            <p:ph type="body" idx="1"/>
          </p:nvPr>
        </p:nvSpPr>
        <p:spPr>
          <a:xfrm>
            <a:off x="988959" y="255295"/>
            <a:ext cx="7912127" cy="518388"/>
          </a:xfrm>
        </p:spPr>
        <p:txBody>
          <a:bodyPr>
            <a:noAutofit/>
          </a:bodyPr>
          <a:lstStyle/>
          <a:p>
            <a:pPr lvl="0">
              <a:buClr>
                <a:schemeClr val="lt1"/>
              </a:buClr>
              <a:buSzPct val="100000"/>
            </a:pPr>
            <a:r>
              <a:rPr lang="es-CL" sz="2400" dirty="0">
                <a:solidFill>
                  <a:schemeClr val="lt1"/>
                </a:solidFill>
                <a:cs typeface="Calibri"/>
                <a:sym typeface="Calibri"/>
              </a:rPr>
              <a:t> Sitio De Memoria Balneario Popular camping Las Machas de Arica</a:t>
            </a:r>
          </a:p>
        </p:txBody>
      </p:sp>
      <p:sp>
        <p:nvSpPr>
          <p:cNvPr id="8" name="Marcador de texto 2">
            <a:extLst>
              <a:ext uri="{FF2B5EF4-FFF2-40B4-BE49-F238E27FC236}">
                <a16:creationId xmlns:a16="http://schemas.microsoft.com/office/drawing/2014/main" id="{4C57BF7F-92BB-8674-C558-1E4187294181}"/>
              </a:ext>
            </a:extLst>
          </p:cNvPr>
          <p:cNvSpPr txBox="1">
            <a:spLocks/>
          </p:cNvSpPr>
          <p:nvPr/>
        </p:nvSpPr>
        <p:spPr>
          <a:xfrm>
            <a:off x="931096" y="1394178"/>
            <a:ext cx="7859663" cy="492895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mj-lt"/>
              <a:buAutoNum type="arabicPeriod"/>
            </a:pPr>
            <a:r>
              <a:rPr lang="es-MX" sz="1400" dirty="0"/>
              <a:t>Constituye un ejemplo representativo del programa de turismo social impulsado por la Unidad Popular, en el marco de la política nacional de balnearios populares destinada a democratizar el acceso al descanso y al ocio. Concebido como un espacio de recreación para trabajadores, sindicatos y organizaciones comunitarias, expresa las aspiraciones de bienestar social y justicia distributiva que guiaron las políticas públicas de comienzos de los años 70. Su existencia material testimonia este proceso histórico y el rol del Estado en la promoción del derecho al descanso y a la vida comunitaria.</a:t>
            </a:r>
          </a:p>
          <a:p>
            <a:pPr marL="342900" indent="-342900" algn="just">
              <a:buFont typeface="+mj-lt"/>
              <a:buAutoNum type="arabicPeriod"/>
            </a:pPr>
            <a:r>
              <a:rPr lang="es-MX" sz="1400" dirty="0"/>
              <a:t>Su permanencia constituye un testimonio material de la represión estatal ejercida en el norte de Chile y un espacio clave para la verdad histórica y la garantía de no repetición. Tras el golpe de Estado de 1973, el sitio fue utilizado como centro de detención informal y lugar de tránsito de personas detenidas por razones políticas, según testimonios judiciales y de agrupaciones de derechos humanos. </a:t>
            </a:r>
            <a:endParaRPr lang="es-MX" sz="1400" b="1" dirty="0"/>
          </a:p>
          <a:p>
            <a:pPr marL="342900" indent="-342900" algn="just">
              <a:buFont typeface="+mj-lt"/>
              <a:buAutoNum type="arabicPeriod"/>
            </a:pPr>
            <a:r>
              <a:rPr lang="es-MX" sz="1400" dirty="0"/>
              <a:t>El</a:t>
            </a:r>
            <a:r>
              <a:rPr lang="es-MX" sz="1400" b="1" dirty="0"/>
              <a:t> </a:t>
            </a:r>
            <a:r>
              <a:rPr lang="es-MX" sz="1400" dirty="0"/>
              <a:t>lugar ha sido reconocido por organizaciones locales, sobrevivientes y familiares de víctimas, quienes desarrollan actos conmemorativos, talleres y actividades de memoria. Este reconocimiento comunitario refuerza su rol como espacio de reflexión y reparación simbólica, contribuyendo al fortalecimiento de la memoria colectiva regional.</a:t>
            </a:r>
          </a:p>
          <a:p>
            <a:pPr marL="342900" indent="-342900" algn="just">
              <a:buFont typeface="+mj-lt"/>
              <a:buAutoNum type="arabicPeriod"/>
            </a:pPr>
            <a:r>
              <a:rPr lang="es-ES" sz="1400" dirty="0"/>
              <a:t>Que su preservación en el tiempo es una contribución a la educación y promoción de los derechos humanos del conjunto de la sociedad, como expresión de la obligación estatal de garantizar la verdad de los hechos, reparar simbólicamente a las víctimas, sus familiares, a la sociedad en su conjunto y generar garantías efectivas de no repetición en el ámbito de la cultura y el patrimonio.</a:t>
            </a:r>
          </a:p>
          <a:p>
            <a:pPr marL="0" indent="0" algn="just">
              <a:buNone/>
            </a:pPr>
            <a:endParaRPr lang="es-MX" sz="1400" dirty="0"/>
          </a:p>
          <a:p>
            <a:pPr marL="342900" indent="-342900" algn="just">
              <a:buFont typeface="+mj-lt"/>
              <a:buAutoNum type="arabicPeriod"/>
            </a:pPr>
            <a:endParaRPr lang="es-MX" sz="1400" dirty="0"/>
          </a:p>
        </p:txBody>
      </p:sp>
      <p:sp>
        <p:nvSpPr>
          <p:cNvPr id="9" name="Marcador de texto 2">
            <a:extLst>
              <a:ext uri="{FF2B5EF4-FFF2-40B4-BE49-F238E27FC236}">
                <a16:creationId xmlns:a16="http://schemas.microsoft.com/office/drawing/2014/main" id="{4C57BF7F-92BB-8674-C558-1E4187294181}"/>
              </a:ext>
            </a:extLst>
          </p:cNvPr>
          <p:cNvSpPr txBox="1">
            <a:spLocks/>
          </p:cNvSpPr>
          <p:nvPr/>
        </p:nvSpPr>
        <p:spPr>
          <a:xfrm>
            <a:off x="1005938" y="988969"/>
            <a:ext cx="518193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solidFill>
                  <a:schemeClr val="bg1"/>
                </a:solidFill>
              </a:rPr>
              <a:t>Valores</a:t>
            </a:r>
            <a:endParaRPr lang="es-CL" sz="1800" dirty="0">
              <a:solidFill>
                <a:schemeClr val="bg1"/>
              </a:solidFill>
            </a:endParaRPr>
          </a:p>
        </p:txBody>
      </p:sp>
      <p:sp>
        <p:nvSpPr>
          <p:cNvPr id="10" name="Forma libre: forma 25">
            <a:extLst>
              <a:ext uri="{FF2B5EF4-FFF2-40B4-BE49-F238E27FC236}">
                <a16:creationId xmlns:a16="http://schemas.microsoft.com/office/drawing/2014/main" id="{60DAB778-1A87-8500-475A-927A6027D247}"/>
              </a:ext>
            </a:extLst>
          </p:cNvPr>
          <p:cNvSpPr/>
          <p:nvPr/>
        </p:nvSpPr>
        <p:spPr>
          <a:xfrm>
            <a:off x="341936" y="653845"/>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Elipse 10">
            <a:extLst>
              <a:ext uri="{FF2B5EF4-FFF2-40B4-BE49-F238E27FC236}">
                <a16:creationId xmlns:a16="http://schemas.microsoft.com/office/drawing/2014/main" id="{8DD23ECB-1120-8B1E-898D-08E6A543B3BE}"/>
              </a:ext>
            </a:extLst>
          </p:cNvPr>
          <p:cNvSpPr/>
          <p:nvPr/>
        </p:nvSpPr>
        <p:spPr>
          <a:xfrm>
            <a:off x="227080" y="442540"/>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2"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5"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79803" y="504788"/>
            <a:ext cx="367219" cy="367219"/>
          </a:xfrm>
          <a:prstGeom prst="rect">
            <a:avLst/>
          </a:prstGeom>
        </p:spPr>
      </p:pic>
      <p:sp>
        <p:nvSpPr>
          <p:cNvPr id="13" name="Elipse 12">
            <a:extLst>
              <a:ext uri="{FF2B5EF4-FFF2-40B4-BE49-F238E27FC236}">
                <a16:creationId xmlns:a16="http://schemas.microsoft.com/office/drawing/2014/main" id="{F3F6AA82-1845-DCD4-9928-9A0E6AC0B18B}"/>
              </a:ext>
            </a:extLst>
          </p:cNvPr>
          <p:cNvSpPr/>
          <p:nvPr/>
        </p:nvSpPr>
        <p:spPr>
          <a:xfrm>
            <a:off x="221026" y="1329274"/>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6"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82221" y="1380031"/>
            <a:ext cx="355817" cy="355817"/>
          </a:xfrm>
          <a:prstGeom prst="rect">
            <a:avLst/>
          </a:prstGeom>
        </p:spPr>
      </p:pic>
      <p:grpSp>
        <p:nvGrpSpPr>
          <p:cNvPr id="15" name="Grupo 14"/>
          <p:cNvGrpSpPr/>
          <p:nvPr/>
        </p:nvGrpSpPr>
        <p:grpSpPr>
          <a:xfrm>
            <a:off x="221026" y="2156644"/>
            <a:ext cx="491716" cy="491716"/>
            <a:chOff x="11628" y="2874399"/>
            <a:chExt cx="491716" cy="491716"/>
          </a:xfrm>
        </p:grpSpPr>
        <p:sp>
          <p:nvSpPr>
            <p:cNvPr id="16" name="Elipse 15">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7"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7"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18" name="Grupo 17"/>
          <p:cNvGrpSpPr/>
          <p:nvPr/>
        </p:nvGrpSpPr>
        <p:grpSpPr>
          <a:xfrm>
            <a:off x="233654" y="3706408"/>
            <a:ext cx="491716" cy="491716"/>
            <a:chOff x="9258" y="4199695"/>
            <a:chExt cx="491716" cy="491716"/>
          </a:xfrm>
        </p:grpSpPr>
        <p:sp>
          <p:nvSpPr>
            <p:cNvPr id="19" name="Elipse 18">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0"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8"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1484" y="4232751"/>
              <a:ext cx="392004" cy="392004"/>
            </a:xfrm>
            <a:prstGeom prst="rect">
              <a:avLst/>
            </a:prstGeom>
            <a:ln>
              <a:noFill/>
            </a:ln>
          </p:spPr>
        </p:pic>
      </p:grpSp>
      <p:grpSp>
        <p:nvGrpSpPr>
          <p:cNvPr id="21" name="Grupo 20"/>
          <p:cNvGrpSpPr/>
          <p:nvPr/>
        </p:nvGrpSpPr>
        <p:grpSpPr>
          <a:xfrm>
            <a:off x="215295" y="2871159"/>
            <a:ext cx="491716" cy="491716"/>
            <a:chOff x="5897" y="3588914"/>
            <a:chExt cx="491716" cy="491716"/>
          </a:xfrm>
        </p:grpSpPr>
        <p:sp>
          <p:nvSpPr>
            <p:cNvPr id="22" name="Elipse 21">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3"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9"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4563" y="3590052"/>
              <a:ext cx="432336" cy="432336"/>
            </a:xfrm>
            <a:prstGeom prst="rect">
              <a:avLst/>
            </a:prstGeom>
          </p:spPr>
        </p:pic>
      </p:grpSp>
      <p:sp>
        <p:nvSpPr>
          <p:cNvPr id="24" name="Rectángulo 23"/>
          <p:cNvSpPr/>
          <p:nvPr/>
        </p:nvSpPr>
        <p:spPr>
          <a:xfrm>
            <a:off x="334568" y="5491317"/>
            <a:ext cx="305086" cy="31414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6" name="Imagen 2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91296" y="4640662"/>
            <a:ext cx="335942" cy="335942"/>
          </a:xfrm>
          <a:prstGeom prst="rect">
            <a:avLst/>
          </a:prstGeom>
        </p:spPr>
      </p:pic>
      <p:pic>
        <p:nvPicPr>
          <p:cNvPr id="28"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11" cstate="screen">
            <a:duotone>
              <a:prstClr val="black"/>
              <a:schemeClr val="accent5">
                <a:tint val="45000"/>
                <a:satMod val="400000"/>
              </a:schemeClr>
            </a:duotone>
            <a:extLst>
              <a:ext uri="{BEBA8EAE-BF5A-486C-A8C5-ECC9F3942E4B}">
                <a14:imgProps xmlns:a14="http://schemas.microsoft.com/office/drawing/2010/main">
                  <a14:imgLayer r:embed="rId12">
                    <a14:imgEffect>
                      <a14:colorTemperature colorTemp="6965"/>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38686" y="4473025"/>
            <a:ext cx="646050" cy="646050"/>
          </a:xfrm>
          <a:prstGeom prst="rect">
            <a:avLst/>
          </a:prstGeom>
          <a:noFill/>
        </p:spPr>
      </p:pic>
      <p:pic>
        <p:nvPicPr>
          <p:cNvPr id="29"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13" cstate="screen">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4086" y="5335510"/>
            <a:ext cx="614400" cy="614400"/>
          </a:xfrm>
          <a:prstGeom prst="rect">
            <a:avLst/>
          </a:prstGeom>
        </p:spPr>
      </p:pic>
    </p:spTree>
    <p:extLst>
      <p:ext uri="{BB962C8B-B14F-4D97-AF65-F5344CB8AC3E}">
        <p14:creationId xmlns:p14="http://schemas.microsoft.com/office/powerpoint/2010/main" val="870458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79715" y="4395080"/>
            <a:ext cx="4504206" cy="2456840"/>
          </a:xfrm>
          <a:prstGeom prst="rect">
            <a:avLst/>
          </a:prstGeom>
        </p:spPr>
      </p:pic>
      <p:pic>
        <p:nvPicPr>
          <p:cNvPr id="2" name="Imagen 1"/>
          <p:cNvPicPr>
            <a:picLocks noChangeAspect="1"/>
          </p:cNvPicPr>
          <p:nvPr/>
        </p:nvPicPr>
        <p:blipFill rotWithShape="1">
          <a:blip r:embed="rId4" cstate="screen">
            <a:extLst>
              <a:ext uri="{28A0092B-C50C-407E-A947-70E740481C1C}">
                <a14:useLocalDpi xmlns:a14="http://schemas.microsoft.com/office/drawing/2010/main"/>
              </a:ext>
            </a:extLst>
          </a:blip>
          <a:srcRect t="2172" r="1323" b="9939"/>
          <a:stretch/>
        </p:blipFill>
        <p:spPr>
          <a:xfrm>
            <a:off x="7715510" y="11288"/>
            <a:ext cx="4468412" cy="4199467"/>
          </a:xfrm>
          <a:prstGeom prst="rect">
            <a:avLst/>
          </a:prstGeom>
        </p:spPr>
      </p:pic>
      <p:sp>
        <p:nvSpPr>
          <p:cNvPr id="6" name="Rectángulo 5"/>
          <p:cNvSpPr/>
          <p:nvPr/>
        </p:nvSpPr>
        <p:spPr>
          <a:xfrm>
            <a:off x="0" y="0"/>
            <a:ext cx="7857067" cy="6858000"/>
          </a:xfrm>
          <a:prstGeom prst="rect">
            <a:avLst/>
          </a:prstGeom>
          <a:solidFill>
            <a:srgbClr val="0B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exto 2">
            <a:extLst>
              <a:ext uri="{FF2B5EF4-FFF2-40B4-BE49-F238E27FC236}">
                <a16:creationId xmlns:a16="http://schemas.microsoft.com/office/drawing/2014/main" id="{4C57BF7F-92BB-8674-C558-1E4187294181}"/>
              </a:ext>
            </a:extLst>
          </p:cNvPr>
          <p:cNvSpPr txBox="1">
            <a:spLocks/>
          </p:cNvSpPr>
          <p:nvPr/>
        </p:nvSpPr>
        <p:spPr>
          <a:xfrm>
            <a:off x="820879" y="1735848"/>
            <a:ext cx="6000721" cy="487040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00000"/>
              </a:lnSpc>
              <a:spcBef>
                <a:spcPts val="600"/>
              </a:spcBef>
              <a:buFont typeface="+mj-lt"/>
              <a:buAutoNum type="arabicPeriod"/>
            </a:pPr>
            <a:endParaRPr lang="es-MX" sz="1000" dirty="0">
              <a:sym typeface="Calibri"/>
            </a:endParaRPr>
          </a:p>
        </p:txBody>
      </p:sp>
      <p:sp>
        <p:nvSpPr>
          <p:cNvPr id="9" name="Marcador de texto 2">
            <a:extLst>
              <a:ext uri="{FF2B5EF4-FFF2-40B4-BE49-F238E27FC236}">
                <a16:creationId xmlns:a16="http://schemas.microsoft.com/office/drawing/2014/main" id="{4C57BF7F-92BB-8674-C558-1E4187294181}"/>
              </a:ext>
            </a:extLst>
          </p:cNvPr>
          <p:cNvSpPr txBox="1">
            <a:spLocks/>
          </p:cNvSpPr>
          <p:nvPr/>
        </p:nvSpPr>
        <p:spPr>
          <a:xfrm>
            <a:off x="979974" y="1276002"/>
            <a:ext cx="518193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solidFill>
                  <a:schemeClr val="bg1"/>
                </a:solidFill>
              </a:rPr>
              <a:t>Atributos</a:t>
            </a:r>
            <a:endParaRPr lang="es-CL" sz="1800" dirty="0">
              <a:solidFill>
                <a:schemeClr val="bg1"/>
              </a:solidFill>
            </a:endParaRPr>
          </a:p>
        </p:txBody>
      </p:sp>
      <p:sp>
        <p:nvSpPr>
          <p:cNvPr id="10" name="Forma libre: forma 25">
            <a:extLst>
              <a:ext uri="{FF2B5EF4-FFF2-40B4-BE49-F238E27FC236}">
                <a16:creationId xmlns:a16="http://schemas.microsoft.com/office/drawing/2014/main" id="{60DAB778-1A87-8500-475A-927A6027D247}"/>
              </a:ext>
            </a:extLst>
          </p:cNvPr>
          <p:cNvSpPr/>
          <p:nvPr/>
        </p:nvSpPr>
        <p:spPr>
          <a:xfrm>
            <a:off x="341936" y="653845"/>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Elipse 10">
            <a:extLst>
              <a:ext uri="{FF2B5EF4-FFF2-40B4-BE49-F238E27FC236}">
                <a16:creationId xmlns:a16="http://schemas.microsoft.com/office/drawing/2014/main" id="{8DD23ECB-1120-8B1E-898D-08E6A543B3BE}"/>
              </a:ext>
            </a:extLst>
          </p:cNvPr>
          <p:cNvSpPr/>
          <p:nvPr/>
        </p:nvSpPr>
        <p:spPr>
          <a:xfrm>
            <a:off x="227080" y="442540"/>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2"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5"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79803" y="504788"/>
            <a:ext cx="367219" cy="367219"/>
          </a:xfrm>
          <a:prstGeom prst="rect">
            <a:avLst/>
          </a:prstGeom>
        </p:spPr>
      </p:pic>
      <p:sp>
        <p:nvSpPr>
          <p:cNvPr id="13" name="Elipse 12">
            <a:extLst>
              <a:ext uri="{FF2B5EF4-FFF2-40B4-BE49-F238E27FC236}">
                <a16:creationId xmlns:a16="http://schemas.microsoft.com/office/drawing/2014/main" id="{F3F6AA82-1845-DCD4-9928-9A0E6AC0B18B}"/>
              </a:ext>
            </a:extLst>
          </p:cNvPr>
          <p:cNvSpPr/>
          <p:nvPr/>
        </p:nvSpPr>
        <p:spPr>
          <a:xfrm>
            <a:off x="221026" y="1329274"/>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4"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6"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82221" y="1380031"/>
            <a:ext cx="355817" cy="355817"/>
          </a:xfrm>
          <a:prstGeom prst="rect">
            <a:avLst/>
          </a:prstGeom>
        </p:spPr>
      </p:pic>
      <p:grpSp>
        <p:nvGrpSpPr>
          <p:cNvPr id="15" name="Grupo 14"/>
          <p:cNvGrpSpPr/>
          <p:nvPr/>
        </p:nvGrpSpPr>
        <p:grpSpPr>
          <a:xfrm>
            <a:off x="221026" y="2156644"/>
            <a:ext cx="491716" cy="491716"/>
            <a:chOff x="11628" y="2874399"/>
            <a:chExt cx="491716" cy="491716"/>
          </a:xfrm>
        </p:grpSpPr>
        <p:sp>
          <p:nvSpPr>
            <p:cNvPr id="16" name="Elipse 15">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7"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7"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2616" y="2949728"/>
              <a:ext cx="351015" cy="351015"/>
            </a:xfrm>
            <a:prstGeom prst="rect">
              <a:avLst/>
            </a:prstGeom>
          </p:spPr>
        </p:pic>
      </p:grpSp>
      <p:grpSp>
        <p:nvGrpSpPr>
          <p:cNvPr id="18" name="Grupo 17"/>
          <p:cNvGrpSpPr/>
          <p:nvPr/>
        </p:nvGrpSpPr>
        <p:grpSpPr>
          <a:xfrm>
            <a:off x="233654" y="3706408"/>
            <a:ext cx="491716" cy="491716"/>
            <a:chOff x="9258" y="4199695"/>
            <a:chExt cx="491716" cy="491716"/>
          </a:xfrm>
        </p:grpSpPr>
        <p:sp>
          <p:nvSpPr>
            <p:cNvPr id="19" name="Elipse 18">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0"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8"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1484" y="4232751"/>
              <a:ext cx="392004" cy="392004"/>
            </a:xfrm>
            <a:prstGeom prst="rect">
              <a:avLst/>
            </a:prstGeom>
            <a:ln>
              <a:noFill/>
            </a:ln>
          </p:spPr>
        </p:pic>
      </p:grpSp>
      <p:grpSp>
        <p:nvGrpSpPr>
          <p:cNvPr id="21" name="Grupo 20"/>
          <p:cNvGrpSpPr/>
          <p:nvPr/>
        </p:nvGrpSpPr>
        <p:grpSpPr>
          <a:xfrm>
            <a:off x="215295" y="2871159"/>
            <a:ext cx="491716" cy="491716"/>
            <a:chOff x="5897" y="3588914"/>
            <a:chExt cx="491716" cy="491716"/>
          </a:xfrm>
        </p:grpSpPr>
        <p:sp>
          <p:nvSpPr>
            <p:cNvPr id="22" name="Elipse 21">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3"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9"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4563" y="3590052"/>
              <a:ext cx="432336" cy="432336"/>
            </a:xfrm>
            <a:prstGeom prst="rect">
              <a:avLst/>
            </a:prstGeom>
          </p:spPr>
        </p:pic>
      </p:grpSp>
      <p:sp>
        <p:nvSpPr>
          <p:cNvPr id="24" name="Rectángulo 23"/>
          <p:cNvSpPr/>
          <p:nvPr/>
        </p:nvSpPr>
        <p:spPr>
          <a:xfrm>
            <a:off x="334568" y="5491317"/>
            <a:ext cx="305086" cy="31414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6" name="Imagen 2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91296" y="4640662"/>
            <a:ext cx="335942" cy="335942"/>
          </a:xfrm>
          <a:prstGeom prst="rect">
            <a:avLst/>
          </a:prstGeom>
        </p:spPr>
      </p:pic>
      <p:sp>
        <p:nvSpPr>
          <p:cNvPr id="29" name="Marcador de texto 3"/>
          <p:cNvSpPr>
            <a:spLocks noGrp="1"/>
          </p:cNvSpPr>
          <p:nvPr>
            <p:ph type="body" idx="1"/>
          </p:nvPr>
        </p:nvSpPr>
        <p:spPr>
          <a:xfrm>
            <a:off x="939734" y="463208"/>
            <a:ext cx="6775776" cy="518388"/>
          </a:xfrm>
        </p:spPr>
        <p:txBody>
          <a:bodyPr>
            <a:noAutofit/>
          </a:bodyPr>
          <a:lstStyle/>
          <a:p>
            <a:pPr lvl="0">
              <a:buClr>
                <a:schemeClr val="lt1"/>
              </a:buClr>
              <a:buSzPct val="100000"/>
            </a:pPr>
            <a:r>
              <a:rPr lang="es-CL" sz="2400" dirty="0">
                <a:solidFill>
                  <a:schemeClr val="lt1"/>
                </a:solidFill>
                <a:cs typeface="Calibri"/>
                <a:sym typeface="Calibri"/>
              </a:rPr>
              <a:t>Sitio De Memoria Balneario Popular camping Las Machas de Arica</a:t>
            </a:r>
          </a:p>
          <a:p>
            <a:endParaRPr lang="es-CL" sz="2400" dirty="0">
              <a:solidFill>
                <a:schemeClr val="bg1"/>
              </a:solidFill>
            </a:endParaRPr>
          </a:p>
        </p:txBody>
      </p:sp>
      <p:sp>
        <p:nvSpPr>
          <p:cNvPr id="3" name="CuadroTexto 2"/>
          <p:cNvSpPr txBox="1"/>
          <p:nvPr/>
        </p:nvSpPr>
        <p:spPr>
          <a:xfrm>
            <a:off x="1191213" y="2327899"/>
            <a:ext cx="5666530" cy="2806922"/>
          </a:xfrm>
          <a:prstGeom prst="rect">
            <a:avLst/>
          </a:prstGeom>
          <a:noFill/>
        </p:spPr>
        <p:txBody>
          <a:bodyPr wrap="square" rtlCol="0">
            <a:spAutoFit/>
          </a:bodyPr>
          <a:lstStyle/>
          <a:p>
            <a:pPr marL="342900" indent="-342900" algn="just">
              <a:lnSpc>
                <a:spcPct val="90000"/>
              </a:lnSpc>
              <a:buFont typeface="+mj-lt"/>
              <a:buAutoNum type="arabicPeriod"/>
            </a:pPr>
            <a:r>
              <a:rPr lang="es-CL" sz="1600" dirty="0" err="1">
                <a:solidFill>
                  <a:schemeClr val="bg1"/>
                </a:solidFill>
                <a:latin typeface="Verdana" panose="020B0604030504040204" pitchFamily="34" charset="0"/>
                <a:ea typeface="Verdana" panose="020B0604030504040204" pitchFamily="34" charset="0"/>
                <a:cs typeface="Verdana" panose="020B0604030504040204" pitchFamily="34" charset="0"/>
              </a:rPr>
              <a:t>Radier</a:t>
            </a:r>
            <a:r>
              <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rPr>
              <a:t> de hormigón de una de las construcciones originales (sector norte).</a:t>
            </a:r>
          </a:p>
          <a:p>
            <a:pPr marL="342900" indent="-342900" algn="just">
              <a:lnSpc>
                <a:spcPct val="90000"/>
              </a:lnSpc>
              <a:buFont typeface="+mj-lt"/>
              <a:buAutoNum type="arabicPeriod"/>
            </a:pPr>
            <a:r>
              <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rPr>
              <a:t>Comedor - cocina principal y su respectivo </a:t>
            </a:r>
            <a:r>
              <a:rPr lang="es-CL" sz="1600" dirty="0" err="1">
                <a:solidFill>
                  <a:schemeClr val="bg1"/>
                </a:solidFill>
                <a:latin typeface="Verdana" panose="020B0604030504040204" pitchFamily="34" charset="0"/>
                <a:ea typeface="Verdana" panose="020B0604030504040204" pitchFamily="34" charset="0"/>
                <a:cs typeface="Verdana" panose="020B0604030504040204" pitchFamily="34" charset="0"/>
              </a:rPr>
              <a:t>radier</a:t>
            </a:r>
            <a:r>
              <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rPr>
              <a:t>. </a:t>
            </a:r>
          </a:p>
          <a:p>
            <a:pPr marL="342900" indent="-342900" algn="just">
              <a:lnSpc>
                <a:spcPct val="90000"/>
              </a:lnSpc>
              <a:buFont typeface="+mj-lt"/>
              <a:buAutoNum type="arabicPeriod"/>
            </a:pPr>
            <a:r>
              <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rPr>
              <a:t>Pilotes de una de las cabañas originales tipo A, ubicada en el sector centro del balneario.</a:t>
            </a:r>
          </a:p>
          <a:p>
            <a:pPr marL="342900" indent="-342900" algn="just">
              <a:lnSpc>
                <a:spcPct val="90000"/>
              </a:lnSpc>
              <a:buFont typeface="+mj-lt"/>
              <a:buAutoNum type="arabicPeriod"/>
            </a:pPr>
            <a:r>
              <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rPr>
              <a:t>Estructura de piscina original de forma rectangular (eventualmente tapada con arena). </a:t>
            </a:r>
          </a:p>
          <a:p>
            <a:pPr marL="342900" indent="-342900" algn="just">
              <a:lnSpc>
                <a:spcPct val="90000"/>
              </a:lnSpc>
              <a:buFont typeface="+mj-lt"/>
              <a:buAutoNum type="arabicPeriod"/>
            </a:pPr>
            <a:r>
              <a:rPr lang="es-MX" sz="1600" dirty="0">
                <a:solidFill>
                  <a:schemeClr val="bg1"/>
                </a:solidFill>
                <a:latin typeface="Verdana" panose="020B0604030504040204" pitchFamily="34" charset="0"/>
                <a:ea typeface="Verdana" panose="020B0604030504040204" pitchFamily="34" charset="0"/>
                <a:cs typeface="Verdana" panose="020B0604030504040204" pitchFamily="34" charset="0"/>
              </a:rPr>
              <a:t>Hilera de 8 construcciones de albañilería confinada utilizadas eventualmente como bodegas u oficinas del Balneario Popular.</a:t>
            </a:r>
            <a:endPar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indent="-342900" algn="just">
              <a:lnSpc>
                <a:spcPct val="90000"/>
              </a:lnSpc>
              <a:spcAft>
                <a:spcPts val="0"/>
              </a:spcAft>
              <a:buFont typeface="+mj-lt"/>
              <a:buAutoNum type="arabicPeriod"/>
            </a:pPr>
            <a:endParaRPr lang="es-CL"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s-CL" dirty="0"/>
          </a:p>
        </p:txBody>
      </p:sp>
      <p:pic>
        <p:nvPicPr>
          <p:cNvPr id="30"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11" cstate="screen">
            <a:duotone>
              <a:prstClr val="black"/>
              <a:schemeClr val="accent5">
                <a:tint val="45000"/>
                <a:satMod val="400000"/>
              </a:schemeClr>
            </a:duotone>
            <a:extLst>
              <a:ext uri="{BEBA8EAE-BF5A-486C-A8C5-ECC9F3942E4B}">
                <a14:imgProps xmlns:a14="http://schemas.microsoft.com/office/drawing/2010/main">
                  <a14:imgLayer r:embed="rId12">
                    <a14:imgEffect>
                      <a14:colorTemperature colorTemp="6965"/>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11977" y="4468406"/>
            <a:ext cx="646050" cy="646050"/>
          </a:xfrm>
          <a:prstGeom prst="rect">
            <a:avLst/>
          </a:prstGeom>
          <a:noFill/>
        </p:spPr>
      </p:pic>
      <p:pic>
        <p:nvPicPr>
          <p:cNvPr id="31" name="Gráfico 40" descr="Marca de insignia1 con relleno sólido">
            <a:extLst>
              <a:ext uri="{FF2B5EF4-FFF2-40B4-BE49-F238E27FC236}">
                <a16:creationId xmlns:a16="http://schemas.microsoft.com/office/drawing/2014/main" id="{ED5199E4-879F-9BA4-1F58-D547C062A33F}"/>
              </a:ext>
            </a:extLst>
          </p:cNvPr>
          <p:cNvPicPr>
            <a:picLocks noChangeAspect="1"/>
          </p:cNvPicPr>
          <p:nvPr/>
        </p:nvPicPr>
        <p:blipFill>
          <a:blip r:embed="rId13" cstate="screen">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4086" y="5335510"/>
            <a:ext cx="614400" cy="614400"/>
          </a:xfrm>
          <a:prstGeom prst="rect">
            <a:avLst/>
          </a:prstGeom>
        </p:spPr>
      </p:pic>
    </p:spTree>
    <p:extLst>
      <p:ext uri="{BB962C8B-B14F-4D97-AF65-F5344CB8AC3E}">
        <p14:creationId xmlns:p14="http://schemas.microsoft.com/office/powerpoint/2010/main" val="2009542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782690" y="416598"/>
            <a:ext cx="10515600" cy="518388"/>
          </a:xfrm>
        </p:spPr>
        <p:txBody>
          <a:bodyPr>
            <a:noAutofit/>
          </a:bodyPr>
          <a:lstStyle/>
          <a:p>
            <a:r>
              <a:rPr lang="es-MX" sz="2800" dirty="0"/>
              <a:t>Polígono de protección</a:t>
            </a:r>
            <a:endParaRPr lang="es-CL" sz="2800" dirty="0"/>
          </a:p>
        </p:txBody>
      </p:sp>
      <p:sp>
        <p:nvSpPr>
          <p:cNvPr id="5" name="Forma libre: forma 25">
            <a:extLst>
              <a:ext uri="{FF2B5EF4-FFF2-40B4-BE49-F238E27FC236}">
                <a16:creationId xmlns:a16="http://schemas.microsoft.com/office/drawing/2014/main" id="{60DAB778-1A87-8500-475A-927A6027D247}"/>
              </a:ext>
            </a:extLst>
          </p:cNvPr>
          <p:cNvSpPr/>
          <p:nvPr/>
        </p:nvSpPr>
        <p:spPr>
          <a:xfrm>
            <a:off x="348847" y="653844"/>
            <a:ext cx="181802" cy="4886325"/>
          </a:xfrm>
          <a:custGeom>
            <a:avLst/>
            <a:gdLst>
              <a:gd name="connsiteX0" fmla="*/ 96062 w 181802"/>
              <a:gd name="connsiteY0" fmla="*/ 0 h 4886325"/>
              <a:gd name="connsiteX1" fmla="*/ 812 w 181802"/>
              <a:gd name="connsiteY1" fmla="*/ 314325 h 4886325"/>
              <a:gd name="connsiteX2" fmla="*/ 143687 w 181802"/>
              <a:gd name="connsiteY2" fmla="*/ 800100 h 4886325"/>
              <a:gd name="connsiteX3" fmla="*/ 57962 w 181802"/>
              <a:gd name="connsiteY3" fmla="*/ 1419225 h 4886325"/>
              <a:gd name="connsiteX4" fmla="*/ 181787 w 181802"/>
              <a:gd name="connsiteY4" fmla="*/ 2114550 h 4886325"/>
              <a:gd name="connsiteX5" fmla="*/ 48437 w 181802"/>
              <a:gd name="connsiteY5" fmla="*/ 2943225 h 4886325"/>
              <a:gd name="connsiteX6" fmla="*/ 172262 w 181802"/>
              <a:gd name="connsiteY6" fmla="*/ 3714750 h 4886325"/>
              <a:gd name="connsiteX7" fmla="*/ 38912 w 181802"/>
              <a:gd name="connsiteY7" fmla="*/ 4438650 h 4886325"/>
              <a:gd name="connsiteX8" fmla="*/ 124637 w 181802"/>
              <a:gd name="connsiteY8" fmla="*/ 4886325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02" h="4886325">
                <a:moveTo>
                  <a:pt x="96062" y="0"/>
                </a:moveTo>
                <a:cubicBezTo>
                  <a:pt x="44468" y="90487"/>
                  <a:pt x="-7126" y="180975"/>
                  <a:pt x="812" y="314325"/>
                </a:cubicBezTo>
                <a:cubicBezTo>
                  <a:pt x="8749" y="447675"/>
                  <a:pt x="134162" y="615950"/>
                  <a:pt x="143687" y="800100"/>
                </a:cubicBezTo>
                <a:cubicBezTo>
                  <a:pt x="153212" y="984250"/>
                  <a:pt x="51612" y="1200150"/>
                  <a:pt x="57962" y="1419225"/>
                </a:cubicBezTo>
                <a:cubicBezTo>
                  <a:pt x="64312" y="1638300"/>
                  <a:pt x="183375" y="1860550"/>
                  <a:pt x="181787" y="2114550"/>
                </a:cubicBezTo>
                <a:cubicBezTo>
                  <a:pt x="180199" y="2368550"/>
                  <a:pt x="50024" y="2676525"/>
                  <a:pt x="48437" y="2943225"/>
                </a:cubicBezTo>
                <a:cubicBezTo>
                  <a:pt x="46849" y="3209925"/>
                  <a:pt x="173849" y="3465513"/>
                  <a:pt x="172262" y="3714750"/>
                </a:cubicBezTo>
                <a:cubicBezTo>
                  <a:pt x="170675" y="3963987"/>
                  <a:pt x="46849" y="4243388"/>
                  <a:pt x="38912" y="4438650"/>
                </a:cubicBezTo>
                <a:cubicBezTo>
                  <a:pt x="30975" y="4633912"/>
                  <a:pt x="77806" y="4760118"/>
                  <a:pt x="124637" y="4886325"/>
                </a:cubicBezTo>
              </a:path>
            </a:pathLst>
          </a:custGeom>
          <a:noFill/>
          <a:ln w="19050">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6" name="Elipse 5">
            <a:extLst>
              <a:ext uri="{FF2B5EF4-FFF2-40B4-BE49-F238E27FC236}">
                <a16:creationId xmlns:a16="http://schemas.microsoft.com/office/drawing/2014/main" id="{8DD23ECB-1120-8B1E-898D-08E6A543B3BE}"/>
              </a:ext>
            </a:extLst>
          </p:cNvPr>
          <p:cNvSpPr/>
          <p:nvPr/>
        </p:nvSpPr>
        <p:spPr>
          <a:xfrm>
            <a:off x="233991" y="442539"/>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7" name="Gráfico 14" descr="Lupa con relleno sólido">
            <a:extLst>
              <a:ext uri="{FF2B5EF4-FFF2-40B4-BE49-F238E27FC236}">
                <a16:creationId xmlns:a16="http://schemas.microsoft.com/office/drawing/2014/main" id="{5ADAA042-02AE-39FF-8312-964A5E0222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6714" y="504787"/>
            <a:ext cx="367219" cy="367219"/>
          </a:xfrm>
          <a:prstGeom prst="rect">
            <a:avLst/>
          </a:prstGeom>
        </p:spPr>
      </p:pic>
      <p:sp>
        <p:nvSpPr>
          <p:cNvPr id="8" name="Elipse 7">
            <a:extLst>
              <a:ext uri="{FF2B5EF4-FFF2-40B4-BE49-F238E27FC236}">
                <a16:creationId xmlns:a16="http://schemas.microsoft.com/office/drawing/2014/main" id="{F3F6AA82-1845-DCD4-9928-9A0E6AC0B18B}"/>
              </a:ext>
            </a:extLst>
          </p:cNvPr>
          <p:cNvSpPr/>
          <p:nvPr/>
        </p:nvSpPr>
        <p:spPr>
          <a:xfrm>
            <a:off x="227937" y="1329273"/>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9" name="Gráfico 26" descr="Lista de comprobación con relleno sólido">
            <a:extLst>
              <a:ext uri="{FF2B5EF4-FFF2-40B4-BE49-F238E27FC236}">
                <a16:creationId xmlns:a16="http://schemas.microsoft.com/office/drawing/2014/main" id="{978D6EDE-976A-D029-B0DF-E6F808401F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132" y="1380030"/>
            <a:ext cx="355817" cy="355817"/>
          </a:xfrm>
          <a:prstGeom prst="rect">
            <a:avLst/>
          </a:prstGeom>
        </p:spPr>
      </p:pic>
      <p:grpSp>
        <p:nvGrpSpPr>
          <p:cNvPr id="10" name="Grupo 9"/>
          <p:cNvGrpSpPr/>
          <p:nvPr/>
        </p:nvGrpSpPr>
        <p:grpSpPr>
          <a:xfrm>
            <a:off x="227937" y="2156643"/>
            <a:ext cx="491716" cy="491716"/>
            <a:chOff x="11628" y="2874399"/>
            <a:chExt cx="491716" cy="491716"/>
          </a:xfrm>
          <a:solidFill>
            <a:schemeClr val="bg1">
              <a:lumMod val="85000"/>
            </a:schemeClr>
          </a:solidFill>
        </p:grpSpPr>
        <p:sp>
          <p:nvSpPr>
            <p:cNvPr id="11" name="Elipse 10">
              <a:extLst>
                <a:ext uri="{FF2B5EF4-FFF2-40B4-BE49-F238E27FC236}">
                  <a16:creationId xmlns:a16="http://schemas.microsoft.com/office/drawing/2014/main" id="{B3B2A7A6-FB5F-6079-0F1F-1B40BAE7F378}"/>
                </a:ext>
              </a:extLst>
            </p:cNvPr>
            <p:cNvSpPr/>
            <p:nvPr/>
          </p:nvSpPr>
          <p:spPr>
            <a:xfrm>
              <a:off x="11628" y="2874399"/>
              <a:ext cx="491716" cy="491716"/>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2" name="Gráfico 29" descr="Libros con relleno sólido">
              <a:extLst>
                <a:ext uri="{FF2B5EF4-FFF2-40B4-BE49-F238E27FC236}">
                  <a16:creationId xmlns:a16="http://schemas.microsoft.com/office/drawing/2014/main" id="{AF1A90FB-8201-5FF8-0FDF-498FC0FA18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16" y="2949728"/>
              <a:ext cx="351015" cy="351015"/>
            </a:xfrm>
            <a:prstGeom prst="rect">
              <a:avLst/>
            </a:prstGeom>
            <a:grpFill/>
          </p:spPr>
        </p:pic>
      </p:grpSp>
      <p:grpSp>
        <p:nvGrpSpPr>
          <p:cNvPr id="13" name="Grupo 12"/>
          <p:cNvGrpSpPr/>
          <p:nvPr/>
        </p:nvGrpSpPr>
        <p:grpSpPr>
          <a:xfrm>
            <a:off x="240565" y="3706407"/>
            <a:ext cx="491716" cy="491716"/>
            <a:chOff x="9258" y="4199695"/>
            <a:chExt cx="491716" cy="491716"/>
          </a:xfrm>
        </p:grpSpPr>
        <p:sp>
          <p:nvSpPr>
            <p:cNvPr id="14" name="Elipse 13">
              <a:extLst>
                <a:ext uri="{FF2B5EF4-FFF2-40B4-BE49-F238E27FC236}">
                  <a16:creationId xmlns:a16="http://schemas.microsoft.com/office/drawing/2014/main" id="{C982AEF7-E341-CA67-3867-9122E89E708E}"/>
                </a:ext>
              </a:extLst>
            </p:cNvPr>
            <p:cNvSpPr/>
            <p:nvPr/>
          </p:nvSpPr>
          <p:spPr>
            <a:xfrm>
              <a:off x="9258" y="4199695"/>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5" name="Gráfico 31" descr="Hogar con relleno sólido">
              <a:extLst>
                <a:ext uri="{FF2B5EF4-FFF2-40B4-BE49-F238E27FC236}">
                  <a16:creationId xmlns:a16="http://schemas.microsoft.com/office/drawing/2014/main" id="{58571CD2-0727-AEA3-2118-4C75AD46047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484" y="4232751"/>
              <a:ext cx="392004" cy="392004"/>
            </a:xfrm>
            <a:prstGeom prst="rect">
              <a:avLst/>
            </a:prstGeom>
          </p:spPr>
        </p:pic>
      </p:grpSp>
      <p:grpSp>
        <p:nvGrpSpPr>
          <p:cNvPr id="16" name="Grupo 15"/>
          <p:cNvGrpSpPr/>
          <p:nvPr/>
        </p:nvGrpSpPr>
        <p:grpSpPr>
          <a:xfrm>
            <a:off x="222206" y="2871158"/>
            <a:ext cx="491716" cy="491716"/>
            <a:chOff x="5897" y="3588914"/>
            <a:chExt cx="491716" cy="491716"/>
          </a:xfrm>
        </p:grpSpPr>
        <p:sp>
          <p:nvSpPr>
            <p:cNvPr id="17" name="Elipse 16">
              <a:extLst>
                <a:ext uri="{FF2B5EF4-FFF2-40B4-BE49-F238E27FC236}">
                  <a16:creationId xmlns:a16="http://schemas.microsoft.com/office/drawing/2014/main" id="{8959DF15-4272-8A45-346F-14F42D3EB218}"/>
                </a:ext>
              </a:extLst>
            </p:cNvPr>
            <p:cNvSpPr/>
            <p:nvPr/>
          </p:nvSpPr>
          <p:spPr>
            <a:xfrm>
              <a:off x="5897" y="3588914"/>
              <a:ext cx="491716" cy="4917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Gráfico 4" descr="Ciudad con relleno sólido">
              <a:extLst>
                <a:ext uri="{FF2B5EF4-FFF2-40B4-BE49-F238E27FC236}">
                  <a16:creationId xmlns:a16="http://schemas.microsoft.com/office/drawing/2014/main" id="{F98E9E8C-8757-9D08-A520-6A48F8E436F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4563" y="3590052"/>
              <a:ext cx="432336" cy="432336"/>
            </a:xfrm>
            <a:prstGeom prst="rect">
              <a:avLst/>
            </a:prstGeom>
          </p:spPr>
        </p:pic>
      </p:grpSp>
      <p:sp>
        <p:nvSpPr>
          <p:cNvPr id="19" name="Rectángulo 18"/>
          <p:cNvSpPr/>
          <p:nvPr/>
        </p:nvSpPr>
        <p:spPr>
          <a:xfrm>
            <a:off x="348847" y="4653587"/>
            <a:ext cx="181802" cy="278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0" name="Gráfico 3" descr="Insignia de corazón con relleno sólido">
            <a:extLst>
              <a:ext uri="{FF2B5EF4-FFF2-40B4-BE49-F238E27FC236}">
                <a16:creationId xmlns:a16="http://schemas.microsoft.com/office/drawing/2014/main" id="{9690E750-3644-A15C-B570-90B71D442C6A}"/>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0997" y="4473024"/>
            <a:ext cx="646050" cy="646050"/>
          </a:xfrm>
          <a:prstGeom prst="rect">
            <a:avLst/>
          </a:prstGeom>
        </p:spPr>
      </p:pic>
      <p:sp>
        <p:nvSpPr>
          <p:cNvPr id="21" name="Marcador de texto 2">
            <a:extLst>
              <a:ext uri="{FF2B5EF4-FFF2-40B4-BE49-F238E27FC236}">
                <a16:creationId xmlns:a16="http://schemas.microsoft.com/office/drawing/2014/main" id="{4C57BF7F-92BB-8674-C558-1E4187294181}"/>
              </a:ext>
            </a:extLst>
          </p:cNvPr>
          <p:cNvSpPr txBox="1">
            <a:spLocks/>
          </p:cNvSpPr>
          <p:nvPr/>
        </p:nvSpPr>
        <p:spPr>
          <a:xfrm>
            <a:off x="798512" y="869582"/>
            <a:ext cx="5181937"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Propuesta</a:t>
            </a:r>
            <a:endParaRPr lang="es-CL" sz="1800" dirty="0"/>
          </a:p>
        </p:txBody>
      </p:sp>
      <p:sp>
        <p:nvSpPr>
          <p:cNvPr id="26" name="Marcador de texto 2">
            <a:extLst>
              <a:ext uri="{FF2B5EF4-FFF2-40B4-BE49-F238E27FC236}">
                <a16:creationId xmlns:a16="http://schemas.microsoft.com/office/drawing/2014/main" id="{4C57BF7F-92BB-8674-C558-1E4187294181}"/>
              </a:ext>
            </a:extLst>
          </p:cNvPr>
          <p:cNvSpPr txBox="1">
            <a:spLocks/>
          </p:cNvSpPr>
          <p:nvPr/>
        </p:nvSpPr>
        <p:spPr>
          <a:xfrm>
            <a:off x="6883022" y="1575131"/>
            <a:ext cx="4552622" cy="49280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buNone/>
            </a:pPr>
            <a:r>
              <a:rPr lang="es-MX" sz="1600" b="1" dirty="0">
                <a:solidFill>
                  <a:srgbClr val="0C4581"/>
                </a:solidFill>
                <a:sym typeface="Calibri"/>
              </a:rPr>
              <a:t>Criterio de delimitación aprobado en subcomisión de Límites </a:t>
            </a:r>
            <a:r>
              <a:rPr lang="es-MX" sz="1600" b="1" dirty="0">
                <a:solidFill>
                  <a:srgbClr val="0B4581"/>
                </a:solidFill>
                <a:cs typeface="Calibri"/>
              </a:rPr>
              <a:t>12.12.2025</a:t>
            </a:r>
            <a:endParaRPr lang="es-MX" sz="1600" b="1" dirty="0">
              <a:solidFill>
                <a:srgbClr val="0C4581"/>
              </a:solidFill>
              <a:sym typeface="Calibri"/>
            </a:endParaRPr>
          </a:p>
          <a:p>
            <a:pPr algn="just">
              <a:lnSpc>
                <a:spcPct val="100000"/>
              </a:lnSpc>
              <a:spcBef>
                <a:spcPts val="600"/>
              </a:spcBef>
            </a:pPr>
            <a:r>
              <a:rPr lang="es-CL" sz="1400" dirty="0">
                <a:solidFill>
                  <a:srgbClr val="0B4581"/>
                </a:solidFill>
                <a:cs typeface="Calibri"/>
              </a:rPr>
              <a:t>La propuesta se basa en la identificación de valores históricos, testimoniales y materiales del sitio, resguardando el área de mayor relevancia.</a:t>
            </a:r>
          </a:p>
          <a:p>
            <a:pPr algn="just">
              <a:lnSpc>
                <a:spcPct val="100000"/>
              </a:lnSpc>
              <a:spcBef>
                <a:spcPts val="600"/>
              </a:spcBef>
            </a:pPr>
            <a:r>
              <a:rPr lang="es-CL" sz="1400" dirty="0">
                <a:solidFill>
                  <a:srgbClr val="0B4581"/>
                </a:solidFill>
                <a:cs typeface="Calibri"/>
              </a:rPr>
              <a:t>El criterio adoptado considera el límite perimetral histórico del predio como el elemento más permanente y representativo de su configuración original, en tanto define el espacio en el cual se desarrollaron tanto las funciones recreativas del balneario como su uso posterior como sitio de detención.</a:t>
            </a:r>
          </a:p>
          <a:p>
            <a:pPr marL="0" indent="0" algn="just">
              <a:lnSpc>
                <a:spcPct val="100000"/>
              </a:lnSpc>
              <a:spcBef>
                <a:spcPts val="600"/>
              </a:spcBef>
              <a:buNone/>
            </a:pPr>
            <a:endParaRPr lang="es-CL" sz="1400" dirty="0">
              <a:solidFill>
                <a:srgbClr val="0B4581"/>
              </a:solidFill>
              <a:cs typeface="Calibri"/>
            </a:endParaRPr>
          </a:p>
          <a:p>
            <a:pPr marL="0" indent="0" algn="just">
              <a:lnSpc>
                <a:spcPct val="100000"/>
              </a:lnSpc>
              <a:spcBef>
                <a:spcPts val="600"/>
              </a:spcBef>
              <a:buNone/>
            </a:pPr>
            <a:r>
              <a:rPr lang="es-CL" sz="1400" dirty="0">
                <a:solidFill>
                  <a:srgbClr val="0B4581"/>
                </a:solidFill>
                <a:cs typeface="Calibri"/>
              </a:rPr>
              <a:t>Superficie del polígono: 21.559 m².</a:t>
            </a:r>
          </a:p>
          <a:p>
            <a:pPr marL="0" indent="0" algn="just">
              <a:lnSpc>
                <a:spcPct val="100000"/>
              </a:lnSpc>
              <a:spcBef>
                <a:spcPts val="600"/>
              </a:spcBef>
              <a:buNone/>
            </a:pPr>
            <a:br>
              <a:rPr lang="es-MX" sz="1400" dirty="0">
                <a:solidFill>
                  <a:srgbClr val="0B4581"/>
                </a:solidFill>
                <a:cs typeface="Calibri"/>
              </a:rPr>
            </a:br>
            <a:endParaRPr lang="es-MX" sz="1400" dirty="0">
              <a:solidFill>
                <a:srgbClr val="0B4581"/>
              </a:solidFill>
              <a:cs typeface="Calibri"/>
              <a:sym typeface="Calibri"/>
            </a:endParaRPr>
          </a:p>
          <a:p>
            <a:pPr marL="0" indent="0" algn="just">
              <a:lnSpc>
                <a:spcPct val="100000"/>
              </a:lnSpc>
              <a:spcBef>
                <a:spcPts val="600"/>
              </a:spcBef>
              <a:buNone/>
            </a:pPr>
            <a:endParaRPr lang="es-MX" sz="1400" dirty="0">
              <a:solidFill>
                <a:srgbClr val="0B4581"/>
              </a:solidFill>
              <a:cs typeface="Calibri"/>
              <a:sym typeface="Calibri"/>
            </a:endParaRPr>
          </a:p>
        </p:txBody>
      </p:sp>
      <p:pic>
        <p:nvPicPr>
          <p:cNvPr id="31" name="Imagen 30"/>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248743" y="5391538"/>
            <a:ext cx="486771" cy="484286"/>
          </a:xfrm>
          <a:prstGeom prst="rect">
            <a:avLst/>
          </a:prstGeom>
        </p:spPr>
      </p:pic>
      <p:pic>
        <p:nvPicPr>
          <p:cNvPr id="2" name="Imagen 1"/>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040473" y="1389805"/>
            <a:ext cx="5331279" cy="5161904"/>
          </a:xfrm>
          <a:prstGeom prst="rect">
            <a:avLst/>
          </a:prstGeom>
        </p:spPr>
      </p:pic>
      <p:pic>
        <p:nvPicPr>
          <p:cNvPr id="29" name="Imagen 28"/>
          <p:cNvPicPr>
            <a:picLocks noChangeAspect="1"/>
          </p:cNvPicPr>
          <p:nvPr/>
        </p:nvPicPr>
        <p:blipFill rotWithShape="1">
          <a:blip r:embed="rId12" cstate="screen">
            <a:extLst>
              <a:ext uri="{28A0092B-C50C-407E-A947-70E740481C1C}">
                <a14:useLocalDpi xmlns:a14="http://schemas.microsoft.com/office/drawing/2010/main"/>
              </a:ext>
            </a:extLst>
          </a:blip>
          <a:srcRect r="2033"/>
          <a:stretch/>
        </p:blipFill>
        <p:spPr>
          <a:xfrm>
            <a:off x="1040473" y="1181298"/>
            <a:ext cx="5366014" cy="5541933"/>
          </a:xfrm>
          <a:prstGeom prst="rect">
            <a:avLst/>
          </a:prstGeom>
        </p:spPr>
      </p:pic>
    </p:spTree>
    <p:extLst>
      <p:ext uri="{BB962C8B-B14F-4D97-AF65-F5344CB8AC3E}">
        <p14:creationId xmlns:p14="http://schemas.microsoft.com/office/powerpoint/2010/main" val="126140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6B55E2AF-BD3D-D024-FC7E-9CE8E85624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9228" y="2597088"/>
            <a:ext cx="4233545" cy="1663819"/>
          </a:xfrm>
          <a:prstGeom prst="rect">
            <a:avLst/>
          </a:prstGeom>
        </p:spPr>
      </p:pic>
    </p:spTree>
    <p:extLst>
      <p:ext uri="{BB962C8B-B14F-4D97-AF65-F5344CB8AC3E}">
        <p14:creationId xmlns:p14="http://schemas.microsoft.com/office/powerpoint/2010/main" val="300924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090C031C-F123-98F1-44FE-D032C207C472}"/>
              </a:ext>
            </a:extLst>
          </p:cNvPr>
          <p:cNvSpPr>
            <a:spLocks noGrp="1"/>
          </p:cNvSpPr>
          <p:nvPr>
            <p:ph type="body" idx="1"/>
          </p:nvPr>
        </p:nvSpPr>
        <p:spPr/>
        <p:txBody>
          <a:bodyPr>
            <a:noAutofit/>
          </a:bodyPr>
          <a:lstStyle/>
          <a:p>
            <a:r>
              <a:rPr lang="es-CL" sz="2400" dirty="0"/>
              <a:t>Propuesta de acuerdo </a:t>
            </a:r>
            <a:r>
              <a:rPr lang="es-MX" sz="2400" dirty="0"/>
              <a:t>Sitio de Memoria </a:t>
            </a:r>
            <a:r>
              <a:rPr lang="es-CL" sz="2400" dirty="0">
                <a:sym typeface="Calibri"/>
              </a:rPr>
              <a:t>Balneario Popular camping Las Machas de Arica</a:t>
            </a:r>
            <a:endParaRPr lang="es-CL" sz="2400" dirty="0"/>
          </a:p>
        </p:txBody>
      </p:sp>
      <p:sp>
        <p:nvSpPr>
          <p:cNvPr id="3" name="Marcador de texto 2">
            <a:extLst>
              <a:ext uri="{FF2B5EF4-FFF2-40B4-BE49-F238E27FC236}">
                <a16:creationId xmlns:a16="http://schemas.microsoft.com/office/drawing/2014/main" id="{DDAC7D05-60C5-EBDD-4E07-53E19A3CE374}"/>
              </a:ext>
            </a:extLst>
          </p:cNvPr>
          <p:cNvSpPr>
            <a:spLocks noGrp="1"/>
          </p:cNvSpPr>
          <p:nvPr>
            <p:ph type="body" sz="quarter" idx="16"/>
          </p:nvPr>
        </p:nvSpPr>
        <p:spPr>
          <a:xfrm>
            <a:off x="975988" y="2356621"/>
            <a:ext cx="10227324" cy="1028290"/>
          </a:xfrm>
        </p:spPr>
        <p:txBody>
          <a:bodyPr>
            <a:noAutofit/>
          </a:bodyPr>
          <a:lstStyle/>
          <a:p>
            <a:pPr algn="just">
              <a:lnSpc>
                <a:spcPct val="112000"/>
              </a:lnSpc>
              <a:spcBef>
                <a:spcPts val="1800"/>
              </a:spcBef>
            </a:pPr>
            <a:r>
              <a:rPr lang="es-MX" sz="1800" dirty="0"/>
              <a:t>Aprobar la solicitud de declaratoria como Monumento Nacional, en la categoría de Monumento Histórico, del </a:t>
            </a:r>
            <a:r>
              <a:rPr lang="es-MX" sz="1800" b="1" dirty="0"/>
              <a:t>Sitio de Memoria </a:t>
            </a:r>
            <a:r>
              <a:rPr lang="es-CL" sz="1800" b="1" dirty="0">
                <a:sym typeface="Calibri"/>
              </a:rPr>
              <a:t>Balneario Popular camping Las Machas</a:t>
            </a:r>
            <a:r>
              <a:rPr lang="es-MX" sz="1800" dirty="0"/>
              <a:t>, y solicitar a la Ministra de las Culturas, las Artes y el Patrimonio la dictación del decreto con el plano de límites asociado.</a:t>
            </a:r>
          </a:p>
        </p:txBody>
      </p:sp>
      <p:sp>
        <p:nvSpPr>
          <p:cNvPr id="5" name="Marcador de texto 2">
            <a:extLst>
              <a:ext uri="{FF2B5EF4-FFF2-40B4-BE49-F238E27FC236}">
                <a16:creationId xmlns:a16="http://schemas.microsoft.com/office/drawing/2014/main" id="{4C57BF7F-92BB-8674-C558-1E4187294181}"/>
              </a:ext>
            </a:extLst>
          </p:cNvPr>
          <p:cNvSpPr txBox="1">
            <a:spLocks/>
          </p:cNvSpPr>
          <p:nvPr/>
        </p:nvSpPr>
        <p:spPr>
          <a:xfrm>
            <a:off x="828603" y="1333588"/>
            <a:ext cx="6763323"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Comisión de Declaratorias y Normas del 08.01.2025</a:t>
            </a:r>
            <a:endParaRPr lang="es-CL" sz="1800" dirty="0"/>
          </a:p>
        </p:txBody>
      </p:sp>
    </p:spTree>
    <p:extLst>
      <p:ext uri="{BB962C8B-B14F-4D97-AF65-F5344CB8AC3E}">
        <p14:creationId xmlns:p14="http://schemas.microsoft.com/office/powerpoint/2010/main" val="3797991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090C031C-F123-98F1-44FE-D032C207C472}"/>
              </a:ext>
            </a:extLst>
          </p:cNvPr>
          <p:cNvSpPr>
            <a:spLocks noGrp="1"/>
          </p:cNvSpPr>
          <p:nvPr>
            <p:ph type="body" idx="1"/>
          </p:nvPr>
        </p:nvSpPr>
        <p:spPr>
          <a:xfrm>
            <a:off x="890078" y="842081"/>
            <a:ext cx="10854618" cy="518388"/>
          </a:xfrm>
        </p:spPr>
        <p:txBody>
          <a:bodyPr>
            <a:noAutofit/>
          </a:bodyPr>
          <a:lstStyle/>
          <a:p>
            <a:r>
              <a:rPr lang="es-CL" sz="2400" dirty="0"/>
              <a:t>Propuesta de acuerdo</a:t>
            </a:r>
            <a:r>
              <a:rPr lang="es-MX" sz="2400" dirty="0"/>
              <a:t> Sitio de Memoria Base Aérea </a:t>
            </a:r>
            <a:r>
              <a:rPr lang="es-MX" sz="2400" dirty="0" err="1"/>
              <a:t>Maquehue</a:t>
            </a:r>
            <a:endParaRPr lang="es-CL" sz="2400" dirty="0"/>
          </a:p>
        </p:txBody>
      </p:sp>
      <p:sp>
        <p:nvSpPr>
          <p:cNvPr id="3" name="Marcador de texto 2">
            <a:extLst>
              <a:ext uri="{FF2B5EF4-FFF2-40B4-BE49-F238E27FC236}">
                <a16:creationId xmlns:a16="http://schemas.microsoft.com/office/drawing/2014/main" id="{DDAC7D05-60C5-EBDD-4E07-53E19A3CE374}"/>
              </a:ext>
            </a:extLst>
          </p:cNvPr>
          <p:cNvSpPr>
            <a:spLocks noGrp="1"/>
          </p:cNvSpPr>
          <p:nvPr>
            <p:ph type="body" sz="quarter" idx="16"/>
          </p:nvPr>
        </p:nvSpPr>
        <p:spPr>
          <a:xfrm>
            <a:off x="936378" y="2309070"/>
            <a:ext cx="10187009" cy="3092450"/>
          </a:xfrm>
        </p:spPr>
        <p:txBody>
          <a:bodyPr>
            <a:noAutofit/>
          </a:bodyPr>
          <a:lstStyle/>
          <a:p>
            <a:pPr algn="just">
              <a:lnSpc>
                <a:spcPct val="112000"/>
              </a:lnSpc>
              <a:spcBef>
                <a:spcPts val="1800"/>
              </a:spcBef>
            </a:pPr>
            <a:r>
              <a:rPr lang="es-MX" sz="1800" dirty="0"/>
              <a:t>Aprobar la solicitud de declaratoria como Monumento Nacional en la categoría de Monumento Histórico, del </a:t>
            </a:r>
            <a:r>
              <a:rPr lang="es-MX" sz="1800" b="1" dirty="0"/>
              <a:t>Sitio de Memoria Base Aérea </a:t>
            </a:r>
            <a:r>
              <a:rPr lang="es-MX" sz="1800" b="1" dirty="0" err="1"/>
              <a:t>Maquehue</a:t>
            </a:r>
            <a:r>
              <a:rPr lang="es-MX" sz="1800" dirty="0"/>
              <a:t>, y solicitar a la Ministra de las Culturas, las Artes y el Patrimonio la dictación del decreto con el plano de límites asociado.</a:t>
            </a:r>
            <a:endParaRPr lang="es-ES" sz="1800" dirty="0"/>
          </a:p>
        </p:txBody>
      </p:sp>
      <p:sp>
        <p:nvSpPr>
          <p:cNvPr id="4" name="Marcador de texto 2">
            <a:extLst>
              <a:ext uri="{FF2B5EF4-FFF2-40B4-BE49-F238E27FC236}">
                <a16:creationId xmlns:a16="http://schemas.microsoft.com/office/drawing/2014/main" id="{4C57BF7F-92BB-8674-C558-1E4187294181}"/>
              </a:ext>
            </a:extLst>
          </p:cNvPr>
          <p:cNvSpPr txBox="1">
            <a:spLocks/>
          </p:cNvSpPr>
          <p:nvPr/>
        </p:nvSpPr>
        <p:spPr>
          <a:xfrm>
            <a:off x="828603" y="1064301"/>
            <a:ext cx="8924997" cy="3580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s-MX" sz="1800" dirty="0"/>
          </a:p>
        </p:txBody>
      </p:sp>
      <p:sp>
        <p:nvSpPr>
          <p:cNvPr id="5" name="Marcador de texto 2">
            <a:extLst>
              <a:ext uri="{FF2B5EF4-FFF2-40B4-BE49-F238E27FC236}">
                <a16:creationId xmlns:a16="http://schemas.microsoft.com/office/drawing/2014/main" id="{4C57BF7F-92BB-8674-C558-1E4187294181}"/>
              </a:ext>
            </a:extLst>
          </p:cNvPr>
          <p:cNvSpPr txBox="1">
            <a:spLocks/>
          </p:cNvSpPr>
          <p:nvPr/>
        </p:nvSpPr>
        <p:spPr>
          <a:xfrm>
            <a:off x="890078" y="1354372"/>
            <a:ext cx="6440298" cy="4412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Recomendación desde la Comisión </a:t>
            </a:r>
            <a:r>
              <a:rPr lang="es-MX" sz="1800" dirty="0" err="1"/>
              <a:t>DyNI</a:t>
            </a:r>
            <a:r>
              <a:rPr lang="es-MX" sz="1800" dirty="0"/>
              <a:t> del 08.01.26</a:t>
            </a:r>
            <a:endParaRPr lang="es-CL" sz="1800" dirty="0"/>
          </a:p>
        </p:txBody>
      </p:sp>
    </p:spTree>
    <p:extLst>
      <p:ext uri="{BB962C8B-B14F-4D97-AF65-F5344CB8AC3E}">
        <p14:creationId xmlns:p14="http://schemas.microsoft.com/office/powerpoint/2010/main" val="3710469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090C031C-F123-98F1-44FE-D032C207C472}"/>
              </a:ext>
            </a:extLst>
          </p:cNvPr>
          <p:cNvSpPr>
            <a:spLocks noGrp="1"/>
          </p:cNvSpPr>
          <p:nvPr>
            <p:ph type="body" idx="1"/>
          </p:nvPr>
        </p:nvSpPr>
        <p:spPr/>
        <p:txBody>
          <a:bodyPr>
            <a:noAutofit/>
          </a:bodyPr>
          <a:lstStyle/>
          <a:p>
            <a:r>
              <a:rPr lang="es-CL" sz="2400" dirty="0"/>
              <a:t>Propuesta de acuerdo</a:t>
            </a:r>
            <a:r>
              <a:rPr lang="es-MX" sz="2400" dirty="0"/>
              <a:t> Sitio de Memoria </a:t>
            </a:r>
            <a:r>
              <a:rPr lang="es-CL" sz="2400" dirty="0">
                <a:sym typeface="Calibri"/>
              </a:rPr>
              <a:t>Escuela de Especialidades Base Aérea El Bosque</a:t>
            </a:r>
            <a:endParaRPr lang="es-CL" sz="2400" dirty="0"/>
          </a:p>
        </p:txBody>
      </p:sp>
      <p:sp>
        <p:nvSpPr>
          <p:cNvPr id="3" name="Marcador de texto 2">
            <a:extLst>
              <a:ext uri="{FF2B5EF4-FFF2-40B4-BE49-F238E27FC236}">
                <a16:creationId xmlns:a16="http://schemas.microsoft.com/office/drawing/2014/main" id="{DDAC7D05-60C5-EBDD-4E07-53E19A3CE374}"/>
              </a:ext>
            </a:extLst>
          </p:cNvPr>
          <p:cNvSpPr>
            <a:spLocks noGrp="1"/>
          </p:cNvSpPr>
          <p:nvPr>
            <p:ph type="body" sz="quarter" idx="16"/>
          </p:nvPr>
        </p:nvSpPr>
        <p:spPr>
          <a:xfrm>
            <a:off x="828603" y="2546626"/>
            <a:ext cx="10227324" cy="1028290"/>
          </a:xfrm>
        </p:spPr>
        <p:txBody>
          <a:bodyPr>
            <a:noAutofit/>
          </a:bodyPr>
          <a:lstStyle/>
          <a:p>
            <a:pPr algn="just">
              <a:lnSpc>
                <a:spcPct val="112000"/>
              </a:lnSpc>
              <a:spcBef>
                <a:spcPts val="1800"/>
              </a:spcBef>
            </a:pPr>
            <a:r>
              <a:rPr lang="es-MX" sz="1800" dirty="0"/>
              <a:t>Aprobar la solicitud de declaratoria como Monumento Nacional, en la categoría de Monumento Histórico, de la </a:t>
            </a:r>
            <a:r>
              <a:rPr lang="es-CL" sz="1800" b="1" dirty="0">
                <a:sym typeface="Calibri"/>
              </a:rPr>
              <a:t>Escuela de Especialidades de la  Base Aérea El Bosque</a:t>
            </a:r>
            <a:r>
              <a:rPr lang="es-MX" sz="1800" dirty="0"/>
              <a:t>, y solicitar a la Ministra de las Culturas, las Artes y el Patrimonio la dictación del decreto con el plano de límites asociado.</a:t>
            </a:r>
          </a:p>
        </p:txBody>
      </p:sp>
      <p:sp>
        <p:nvSpPr>
          <p:cNvPr id="5" name="Marcador de texto 2">
            <a:extLst>
              <a:ext uri="{FF2B5EF4-FFF2-40B4-BE49-F238E27FC236}">
                <a16:creationId xmlns:a16="http://schemas.microsoft.com/office/drawing/2014/main" id="{4C57BF7F-92BB-8674-C558-1E4187294181}"/>
              </a:ext>
            </a:extLst>
          </p:cNvPr>
          <p:cNvSpPr txBox="1">
            <a:spLocks/>
          </p:cNvSpPr>
          <p:nvPr/>
        </p:nvSpPr>
        <p:spPr>
          <a:xfrm>
            <a:off x="828603" y="1503740"/>
            <a:ext cx="6763323" cy="3403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0B458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s-MX" sz="1800" dirty="0"/>
              <a:t>Comisión de Declaratorias y Normas del 08.01.2025</a:t>
            </a:r>
            <a:endParaRPr lang="es-CL" sz="1800" dirty="0"/>
          </a:p>
        </p:txBody>
      </p:sp>
    </p:spTree>
    <p:extLst>
      <p:ext uri="{BB962C8B-B14F-4D97-AF65-F5344CB8AC3E}">
        <p14:creationId xmlns:p14="http://schemas.microsoft.com/office/powerpoint/2010/main" val="6623010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15899</TotalTime>
  <Words>3108</Words>
  <Application>Microsoft Office PowerPoint</Application>
  <PresentationFormat>Panorámica</PresentationFormat>
  <Paragraphs>215</Paragraphs>
  <Slides>29</Slides>
  <Notes>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29</vt:i4>
      </vt:variant>
    </vt:vector>
  </HeadingPairs>
  <TitlesOfParts>
    <vt:vector size="34" baseType="lpstr">
      <vt:lpstr>Verdana</vt:lpstr>
      <vt:lpstr>Arial</vt:lpstr>
      <vt:lpstr>Wingdings</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Xaviera Salgado Ferrufino</cp:lastModifiedBy>
  <cp:revision>355</cp:revision>
  <dcterms:created xsi:type="dcterms:W3CDTF">2022-09-08T19:25:06Z</dcterms:created>
  <dcterms:modified xsi:type="dcterms:W3CDTF">2026-03-05T01:05:38Z</dcterms:modified>
</cp:coreProperties>
</file>